
<file path=[Content_Types].xml><?xml version="1.0" encoding="utf-8"?>
<Types xmlns="http://schemas.openxmlformats.org/package/2006/content-types">
  <Default Extension="png" ContentType="image/png"/>
  <Default Extension="jpeg" ContentType="image/jpeg"/>
  <Default Extension="JPG" ContentType="image/.jp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91" r:id="rId8"/>
    <p:sldId id="348" r:id="rId9"/>
    <p:sldId id="320" r:id="rId10"/>
    <p:sldId id="324" r:id="rId11"/>
    <p:sldId id="317" r:id="rId12"/>
    <p:sldId id="318" r:id="rId13"/>
    <p:sldId id="321" r:id="rId14"/>
    <p:sldId id="322" r:id="rId15"/>
    <p:sldId id="327" r:id="rId16"/>
    <p:sldId id="307" r:id="rId17"/>
    <p:sldId id="329" r:id="rId18"/>
    <p:sldId id="330" r:id="rId19"/>
    <p:sldId id="331" r:id="rId20"/>
    <p:sldId id="333" r:id="rId21"/>
    <p:sldId id="337" r:id="rId22"/>
    <p:sldId id="344" r:id="rId23"/>
    <p:sldId id="338" r:id="rId24"/>
    <p:sldId id="343" r:id="rId25"/>
    <p:sldId id="339" r:id="rId26"/>
    <p:sldId id="346" r:id="rId27"/>
    <p:sldId id="340" r:id="rId28"/>
    <p:sldId id="347" r:id="rId29"/>
    <p:sldId id="341" r:id="rId3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719" userDrawn="1">
          <p15:clr>
            <a:srgbClr val="A4A3A4"/>
          </p15:clr>
        </p15:guide>
        <p15:guide id="2" pos="2879"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ngxuan_zhou" initials="r"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1" d="2"/>
          <a:sy n="1" d="2"/>
        </p:scale>
        <p:origin x="0" y="0"/>
      </p:cViewPr>
      <p:guideLst>
        <p:guide orient="horz" pos="1719"/>
        <p:guide pos="2879"/>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commentAuthors" Target="commentAuthors.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9"/>
        <p:cNvGrpSpPr/>
        <p:nvPr/>
      </p:nvGrpSpPr>
      <p:grpSpPr>
        <a:xfrm>
          <a:off x="0" y="0"/>
          <a:ext cx="0" cy="0"/>
          <a:chOff x="0" y="0"/>
          <a:chExt cx="0" cy="0"/>
        </a:xfrm>
      </p:grpSpPr>
      <p:sp>
        <p:nvSpPr>
          <p:cNvPr id="340" name="Google Shape;340;g2d93143bf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d93143bf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5"/>
        <p:cNvGrpSpPr/>
        <p:nvPr/>
      </p:nvGrpSpPr>
      <p:grpSpPr>
        <a:xfrm>
          <a:off x="0" y="0"/>
          <a:ext cx="0" cy="0"/>
          <a:chOff x="0" y="0"/>
          <a:chExt cx="0" cy="0"/>
        </a:xfrm>
      </p:grpSpPr>
      <p:sp>
        <p:nvSpPr>
          <p:cNvPr id="396" name="Google Shape;396;g2d93143bf76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d93143bf76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5"/>
        <p:cNvGrpSpPr/>
        <p:nvPr/>
      </p:nvGrpSpPr>
      <p:grpSpPr>
        <a:xfrm>
          <a:off x="0" y="0"/>
          <a:ext cx="0" cy="0"/>
          <a:chOff x="0" y="0"/>
          <a:chExt cx="0" cy="0"/>
        </a:xfrm>
      </p:grpSpPr>
      <p:sp>
        <p:nvSpPr>
          <p:cNvPr id="396" name="Google Shape;396;g2d93143bf76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d93143bf76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5"/>
        <p:cNvGrpSpPr/>
        <p:nvPr/>
      </p:nvGrpSpPr>
      <p:grpSpPr>
        <a:xfrm>
          <a:off x="0" y="0"/>
          <a:ext cx="0" cy="0"/>
          <a:chOff x="0" y="0"/>
          <a:chExt cx="0" cy="0"/>
        </a:xfrm>
      </p:grpSpPr>
      <p:sp>
        <p:nvSpPr>
          <p:cNvPr id="396" name="Google Shape;396;g2d93143bf76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d93143bf76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9"/>
        <p:cNvGrpSpPr/>
        <p:nvPr/>
      </p:nvGrpSpPr>
      <p:grpSpPr>
        <a:xfrm>
          <a:off x="0" y="0"/>
          <a:ext cx="0" cy="0"/>
          <a:chOff x="0" y="0"/>
          <a:chExt cx="0" cy="0"/>
        </a:xfrm>
      </p:grpSpPr>
      <p:sp>
        <p:nvSpPr>
          <p:cNvPr id="390" name="Google Shape;390;g2d93143bf76_0_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d93143bf76_0_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9"/>
        <p:cNvGrpSpPr/>
        <p:nvPr/>
      </p:nvGrpSpPr>
      <p:grpSpPr>
        <a:xfrm>
          <a:off x="0" y="0"/>
          <a:ext cx="0" cy="0"/>
          <a:chOff x="0" y="0"/>
          <a:chExt cx="0" cy="0"/>
        </a:xfrm>
      </p:grpSpPr>
      <p:sp>
        <p:nvSpPr>
          <p:cNvPr id="390" name="Google Shape;390;g2d93143bf76_0_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d93143bf76_0_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5"/>
        <p:cNvGrpSpPr/>
        <p:nvPr/>
      </p:nvGrpSpPr>
      <p:grpSpPr>
        <a:xfrm>
          <a:off x="0" y="0"/>
          <a:ext cx="0" cy="0"/>
          <a:chOff x="0" y="0"/>
          <a:chExt cx="0" cy="0"/>
        </a:xfrm>
      </p:grpSpPr>
      <p:sp>
        <p:nvSpPr>
          <p:cNvPr id="396" name="Google Shape;396;g2d93143bf76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d93143bf76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9"/>
        <p:cNvGrpSpPr/>
        <p:nvPr/>
      </p:nvGrpSpPr>
      <p:grpSpPr>
        <a:xfrm>
          <a:off x="0" y="0"/>
          <a:ext cx="0" cy="0"/>
          <a:chOff x="0" y="0"/>
          <a:chExt cx="0" cy="0"/>
        </a:xfrm>
      </p:grpSpPr>
      <p:sp>
        <p:nvSpPr>
          <p:cNvPr id="390" name="Google Shape;390;g2d93143bf76_0_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d93143bf76_0_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5"/>
        <p:cNvGrpSpPr/>
        <p:nvPr/>
      </p:nvGrpSpPr>
      <p:grpSpPr>
        <a:xfrm>
          <a:off x="0" y="0"/>
          <a:ext cx="0" cy="0"/>
          <a:chOff x="0" y="0"/>
          <a:chExt cx="0" cy="0"/>
        </a:xfrm>
      </p:grpSpPr>
      <p:sp>
        <p:nvSpPr>
          <p:cNvPr id="396" name="Google Shape;396;g2d93143bf76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d93143bf76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9"/>
        <p:cNvGrpSpPr/>
        <p:nvPr/>
      </p:nvGrpSpPr>
      <p:grpSpPr>
        <a:xfrm>
          <a:off x="0" y="0"/>
          <a:ext cx="0" cy="0"/>
          <a:chOff x="0" y="0"/>
          <a:chExt cx="0" cy="0"/>
        </a:xfrm>
      </p:grpSpPr>
      <p:sp>
        <p:nvSpPr>
          <p:cNvPr id="390" name="Google Shape;390;g2d93143bf76_0_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d93143bf76_0_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5"/>
        <p:cNvGrpSpPr/>
        <p:nvPr/>
      </p:nvGrpSpPr>
      <p:grpSpPr>
        <a:xfrm>
          <a:off x="0" y="0"/>
          <a:ext cx="0" cy="0"/>
          <a:chOff x="0" y="0"/>
          <a:chExt cx="0" cy="0"/>
        </a:xfrm>
      </p:grpSpPr>
      <p:sp>
        <p:nvSpPr>
          <p:cNvPr id="396" name="Google Shape;396;g2d93143bf76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d93143bf76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1"/>
        <p:cNvGrpSpPr/>
        <p:nvPr/>
      </p:nvGrpSpPr>
      <p:grpSpPr>
        <a:xfrm>
          <a:off x="0" y="0"/>
          <a:ext cx="0" cy="0"/>
          <a:chOff x="0" y="0"/>
          <a:chExt cx="0" cy="0"/>
        </a:xfrm>
      </p:grpSpPr>
      <p:sp>
        <p:nvSpPr>
          <p:cNvPr id="382" name="Google Shape;382;g2d93143bf76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d93143bf76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9"/>
        <p:cNvGrpSpPr/>
        <p:nvPr/>
      </p:nvGrpSpPr>
      <p:grpSpPr>
        <a:xfrm>
          <a:off x="0" y="0"/>
          <a:ext cx="0" cy="0"/>
          <a:chOff x="0" y="0"/>
          <a:chExt cx="0" cy="0"/>
        </a:xfrm>
      </p:grpSpPr>
      <p:sp>
        <p:nvSpPr>
          <p:cNvPr id="390" name="Google Shape;390;g2d93143bf76_0_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d93143bf76_0_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5"/>
        <p:cNvGrpSpPr/>
        <p:nvPr/>
      </p:nvGrpSpPr>
      <p:grpSpPr>
        <a:xfrm>
          <a:off x="0" y="0"/>
          <a:ext cx="0" cy="0"/>
          <a:chOff x="0" y="0"/>
          <a:chExt cx="0" cy="0"/>
        </a:xfrm>
      </p:grpSpPr>
      <p:sp>
        <p:nvSpPr>
          <p:cNvPr id="396" name="Google Shape;396;g2d93143bf76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d93143bf76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9"/>
        <p:cNvGrpSpPr/>
        <p:nvPr/>
      </p:nvGrpSpPr>
      <p:grpSpPr>
        <a:xfrm>
          <a:off x="0" y="0"/>
          <a:ext cx="0" cy="0"/>
          <a:chOff x="0" y="0"/>
          <a:chExt cx="0" cy="0"/>
        </a:xfrm>
      </p:grpSpPr>
      <p:sp>
        <p:nvSpPr>
          <p:cNvPr id="390" name="Google Shape;390;g2d93143bf76_0_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d93143bf76_0_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9"/>
        <p:cNvGrpSpPr/>
        <p:nvPr/>
      </p:nvGrpSpPr>
      <p:grpSpPr>
        <a:xfrm>
          <a:off x="0" y="0"/>
          <a:ext cx="0" cy="0"/>
          <a:chOff x="0" y="0"/>
          <a:chExt cx="0" cy="0"/>
        </a:xfrm>
      </p:grpSpPr>
      <p:sp>
        <p:nvSpPr>
          <p:cNvPr id="390" name="Google Shape;390;g2d93143bf76_0_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d93143bf76_0_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5"/>
        <p:cNvGrpSpPr/>
        <p:nvPr/>
      </p:nvGrpSpPr>
      <p:grpSpPr>
        <a:xfrm>
          <a:off x="0" y="0"/>
          <a:ext cx="0" cy="0"/>
          <a:chOff x="0" y="0"/>
          <a:chExt cx="0" cy="0"/>
        </a:xfrm>
      </p:grpSpPr>
      <p:sp>
        <p:nvSpPr>
          <p:cNvPr id="396" name="Google Shape;396;g2d93143bf76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d93143bf76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9"/>
        <p:cNvGrpSpPr/>
        <p:nvPr/>
      </p:nvGrpSpPr>
      <p:grpSpPr>
        <a:xfrm>
          <a:off x="0" y="0"/>
          <a:ext cx="0" cy="0"/>
          <a:chOff x="0" y="0"/>
          <a:chExt cx="0" cy="0"/>
        </a:xfrm>
      </p:grpSpPr>
      <p:sp>
        <p:nvSpPr>
          <p:cNvPr id="390" name="Google Shape;390;g2d93143bf76_0_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d93143bf76_0_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5"/>
        <p:cNvGrpSpPr/>
        <p:nvPr/>
      </p:nvGrpSpPr>
      <p:grpSpPr>
        <a:xfrm>
          <a:off x="0" y="0"/>
          <a:ext cx="0" cy="0"/>
          <a:chOff x="0" y="0"/>
          <a:chExt cx="0" cy="0"/>
        </a:xfrm>
      </p:grpSpPr>
      <p:sp>
        <p:nvSpPr>
          <p:cNvPr id="396" name="Google Shape;396;g2d93143bf76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d93143bf76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5"/>
        <p:cNvGrpSpPr/>
        <p:nvPr/>
      </p:nvGrpSpPr>
      <p:grpSpPr>
        <a:xfrm>
          <a:off x="0" y="0"/>
          <a:ext cx="0" cy="0"/>
          <a:chOff x="0" y="0"/>
          <a:chExt cx="0" cy="0"/>
        </a:xfrm>
      </p:grpSpPr>
      <p:sp>
        <p:nvSpPr>
          <p:cNvPr id="396" name="Google Shape;396;g2d93143bf76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d93143bf76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9"/>
        <p:cNvGrpSpPr/>
        <p:nvPr/>
      </p:nvGrpSpPr>
      <p:grpSpPr>
        <a:xfrm>
          <a:off x="0" y="0"/>
          <a:ext cx="0" cy="0"/>
          <a:chOff x="0" y="0"/>
          <a:chExt cx="0" cy="0"/>
        </a:xfrm>
      </p:grpSpPr>
      <p:sp>
        <p:nvSpPr>
          <p:cNvPr id="390" name="Google Shape;390;g2d93143bf76_0_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d93143bf76_0_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5"/>
        <p:cNvGrpSpPr/>
        <p:nvPr/>
      </p:nvGrpSpPr>
      <p:grpSpPr>
        <a:xfrm>
          <a:off x="0" y="0"/>
          <a:ext cx="0" cy="0"/>
          <a:chOff x="0" y="0"/>
          <a:chExt cx="0" cy="0"/>
        </a:xfrm>
      </p:grpSpPr>
      <p:sp>
        <p:nvSpPr>
          <p:cNvPr id="396" name="Google Shape;396;g2d93143bf76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d93143bf76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3375"/>
            </a:lvl1pPr>
          </a:lstStyle>
          <a:p>
            <a:r>
              <a:rPr lang="en-US"/>
              <a:t>Click to edit Master title style</a:t>
            </a:r>
            <a:endParaRPr lang="en-US"/>
          </a:p>
        </p:txBody>
      </p:sp>
      <p:sp>
        <p:nvSpPr>
          <p:cNvPr id="3" name="Subtitle 2"/>
          <p:cNvSpPr>
            <a:spLocks noGrp="1"/>
          </p:cNvSpPr>
          <p:nvPr>
            <p:ph type="subTitle" idx="1"/>
          </p:nvPr>
        </p:nvSpPr>
        <p:spPr>
          <a:xfrm>
            <a:off x="1143000" y="2701529"/>
            <a:ext cx="6858000" cy="1241822"/>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05979"/>
            <a:ext cx="6052930" cy="4388644"/>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3375"/>
            </a:lvl1pPr>
          </a:lstStyle>
          <a:p>
            <a:r>
              <a:rPr lang="en-US"/>
              <a:t>Click to edit Master title style</a:t>
            </a:r>
            <a:endParaRPr lang="en-US"/>
          </a:p>
        </p:txBody>
      </p:sp>
      <p:sp>
        <p:nvSpPr>
          <p:cNvPr id="3" name="Text Placeholder 2"/>
          <p:cNvSpPr>
            <a:spLocks noGrp="1"/>
          </p:cNvSpPr>
          <p:nvPr>
            <p:ph type="body" idx="1"/>
          </p:nvPr>
        </p:nvSpPr>
        <p:spPr>
          <a:xfrm>
            <a:off x="623888" y="3442097"/>
            <a:ext cx="7886700" cy="1125140"/>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225" indent="0">
              <a:buNone/>
              <a:defRPr sz="900">
                <a:solidFill>
                  <a:schemeClr val="tx1">
                    <a:tint val="75000"/>
                  </a:schemeClr>
                </a:solidFill>
              </a:defRPr>
            </a:lvl8pPr>
            <a:lvl9pPr marL="2057400" indent="0">
              <a:buNone/>
              <a:defRPr sz="9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200150"/>
            <a:ext cx="4032504" cy="339447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54296" y="1200150"/>
            <a:ext cx="4032504" cy="339447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pPr lvl="0"/>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a:p>
        </p:txBody>
      </p:sp>
      <p:sp>
        <p:nvSpPr>
          <p:cNvPr id="3" name="Text Placeholder 2"/>
          <p:cNvSpPr>
            <a:spLocks noGrp="1"/>
          </p:cNvSpPr>
          <p:nvPr>
            <p:ph type="body" idx="1"/>
          </p:nvPr>
        </p:nvSpPr>
        <p:spPr>
          <a:xfrm>
            <a:off x="629841" y="1260872"/>
            <a:ext cx="3868340" cy="617934"/>
          </a:xfrm>
        </p:spPr>
        <p:txBody>
          <a:bodyPr anchor="b"/>
          <a:lstStyle>
            <a:lvl1pPr marL="0" indent="0">
              <a:buNone/>
              <a:defRPr sz="1350" b="1"/>
            </a:lvl1pPr>
            <a:lvl2pPr marL="257175" indent="0">
              <a:buNone/>
              <a:defRPr sz="1125" b="1"/>
            </a:lvl2pPr>
            <a:lvl3pPr marL="514350" indent="0">
              <a:buNone/>
              <a:defRPr sz="1015"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endParaRPr lang="en-US"/>
          </a:p>
        </p:txBody>
      </p:sp>
      <p:sp>
        <p:nvSpPr>
          <p:cNvPr id="4" name="Content Placeholder 3"/>
          <p:cNvSpPr>
            <a:spLocks noGrp="1"/>
          </p:cNvSpPr>
          <p:nvPr>
            <p:ph sz="half" idx="2"/>
          </p:nvPr>
        </p:nvSpPr>
        <p:spPr>
          <a:xfrm>
            <a:off x="629841" y="1878806"/>
            <a:ext cx="3868340" cy="276344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350" b="1"/>
            </a:lvl1pPr>
            <a:lvl2pPr marL="257175" indent="0">
              <a:buNone/>
              <a:defRPr sz="1125" b="1"/>
            </a:lvl2pPr>
            <a:lvl3pPr marL="514350" indent="0">
              <a:buNone/>
              <a:defRPr sz="1015"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endParaRPr lang="en-US"/>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pPr lvl="0"/>
            <a:endParaRPr lang="en-US"/>
          </a:p>
        </p:txBody>
      </p:sp>
      <p:sp>
        <p:nvSpPr>
          <p:cNvPr id="8" name="Footer Placeholder 7"/>
          <p:cNvSpPr>
            <a:spLocks noGrp="1"/>
          </p:cNvSpPr>
          <p:nvPr>
            <p:ph type="ftr" sz="quarter" idx="11"/>
          </p:nvPr>
        </p:nvSpPr>
        <p:spPr/>
        <p:txBody>
          <a:bodyPr/>
          <a:lstStyle/>
          <a:p>
            <a:pPr lvl="0"/>
            <a:endParaRPr lang="en-US"/>
          </a:p>
        </p:txBody>
      </p:sp>
      <p:sp>
        <p:nvSpPr>
          <p:cNvPr id="9" name="Slide Number Placeholder 8"/>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endParaRPr lang="en-US"/>
          </a:p>
        </p:txBody>
      </p:sp>
      <p:sp>
        <p:nvSpPr>
          <p:cNvPr id="3" name="Footer Placeholder 2"/>
          <p:cNvSpPr>
            <a:spLocks noGrp="1"/>
          </p:cNvSpPr>
          <p:nvPr>
            <p:ph type="ftr" sz="quarter" idx="11"/>
          </p:nvPr>
        </p:nvSpPr>
        <p:spPr/>
        <p:txBody>
          <a:bodyPr/>
          <a:lstStyle/>
          <a:p>
            <a:pPr lvl="0"/>
            <a:endParaRPr lang="en-US"/>
          </a:p>
        </p:txBody>
      </p:sp>
      <p:sp>
        <p:nvSpPr>
          <p:cNvPr id="4" name="Slide Number Placeholder 3"/>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1800"/>
            </a:lvl1pPr>
          </a:lstStyle>
          <a:p>
            <a:r>
              <a:rPr lang="en-US"/>
              <a:t>Click to edit Master title style</a:t>
            </a:r>
            <a:endParaRPr lang="en-US"/>
          </a:p>
        </p:txBody>
      </p:sp>
      <p:sp>
        <p:nvSpPr>
          <p:cNvPr id="3" name="Content Placeholder 2"/>
          <p:cNvSpPr>
            <a:spLocks noGrp="1"/>
          </p:cNvSpPr>
          <p:nvPr>
            <p:ph idx="1"/>
          </p:nvPr>
        </p:nvSpPr>
        <p:spPr>
          <a:xfrm>
            <a:off x="3887391" y="740569"/>
            <a:ext cx="4629150" cy="3655219"/>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629841" y="1543050"/>
            <a:ext cx="2949178" cy="2858691"/>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225" indent="0">
              <a:buNone/>
              <a:defRPr sz="565"/>
            </a:lvl8pPr>
            <a:lvl9pPr marL="2057400" indent="0">
              <a:buNone/>
              <a:defRPr sz="565"/>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pPr lvl="0"/>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1800"/>
            </a:lvl1pPr>
          </a:lstStyle>
          <a:p>
            <a:r>
              <a:rPr lang="en-US"/>
              <a:t>Click to edit Master title style</a:t>
            </a:r>
            <a:endParaRPr lang="en-US"/>
          </a:p>
        </p:txBody>
      </p:sp>
      <p:sp>
        <p:nvSpPr>
          <p:cNvPr id="3" name="Picture Placeholder 2"/>
          <p:cNvSpPr>
            <a:spLocks noGrp="1"/>
          </p:cNvSpPr>
          <p:nvPr>
            <p:ph type="pic" idx="1"/>
          </p:nvPr>
        </p:nvSpPr>
        <p:spPr>
          <a:xfrm>
            <a:off x="3887391" y="740569"/>
            <a:ext cx="4629150" cy="3655219"/>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7400" indent="0">
              <a:buNone/>
              <a:defRPr sz="1125"/>
            </a:lvl9pPr>
          </a:lstStyle>
          <a:p>
            <a:endParaRPr lang="en-US"/>
          </a:p>
        </p:txBody>
      </p:sp>
      <p:sp>
        <p:nvSpPr>
          <p:cNvPr id="4" name="Text Placeholder 3"/>
          <p:cNvSpPr>
            <a:spLocks noGrp="1"/>
          </p:cNvSpPr>
          <p:nvPr>
            <p:ph type="body" sz="half" idx="2"/>
          </p:nvPr>
        </p:nvSpPr>
        <p:spPr>
          <a:xfrm>
            <a:off x="629841" y="1543050"/>
            <a:ext cx="2949178" cy="2858691"/>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225" indent="0">
              <a:buNone/>
              <a:defRPr sz="565"/>
            </a:lvl8pPr>
            <a:lvl9pPr marL="2057400" indent="0">
              <a:buNone/>
              <a:defRPr sz="565"/>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pPr lvl="0"/>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4" Type="http://schemas.openxmlformats.org/officeDocument/2006/relationships/theme" Target="../theme/theme1.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a:xfrm>
          <a:off x="0" y="0"/>
          <a:ext cx="0" cy="0"/>
          <a:chOff x="0" y="0"/>
          <a:chExt cx="0" cy="0"/>
        </a:xfrm>
      </p:grpSpPr>
      <p:sp>
        <p:nvSpPr>
          <p:cNvPr id="1026" name="Title 1025"/>
          <p:cNvSpPr>
            <a:spLocks noGrp="1"/>
          </p:cNvSpPr>
          <p:nvPr>
            <p:ph type="title"/>
          </p:nvPr>
        </p:nvSpPr>
        <p:spPr>
          <a:xfrm>
            <a:off x="457200" y="205979"/>
            <a:ext cx="8229600" cy="857250"/>
          </a:xfrm>
          <a:prstGeom prst="rect">
            <a:avLst/>
          </a:prstGeom>
          <a:noFill/>
          <a:ln w="9525">
            <a:noFill/>
          </a:ln>
        </p:spPr>
        <p:txBody>
          <a:bodyPr anchor="ctr" anchorCtr="0"/>
          <a:lstStyle/>
          <a:p>
            <a:pPr lvl="0"/>
            <a:r>
              <a:t>Click to edit Master title style</a:t>
            </a:r>
          </a:p>
        </p:txBody>
      </p:sp>
      <p:sp>
        <p:nvSpPr>
          <p:cNvPr id="1027" name="Text Placeholder 1026"/>
          <p:cNvSpPr>
            <a:spLocks noGrp="1"/>
          </p:cNvSpPr>
          <p:nvPr>
            <p:ph type="body" idx="1"/>
          </p:nvPr>
        </p:nvSpPr>
        <p:spPr>
          <a:xfrm>
            <a:off x="457200" y="1200150"/>
            <a:ext cx="8229600" cy="3394472"/>
          </a:xfrm>
          <a:prstGeom prst="rect">
            <a:avLst/>
          </a:prstGeom>
          <a:noFill/>
          <a:ln w="9525">
            <a:noFill/>
          </a:ln>
        </p:spPr>
        <p:txBody>
          <a:bodyPr/>
          <a:lstStyle/>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a:spLocks noGrp="1"/>
          </p:cNvSpPr>
          <p:nvPr>
            <p:ph type="dt" sz="half" idx="2"/>
          </p:nvPr>
        </p:nvSpPr>
        <p:spPr>
          <a:xfrm>
            <a:off x="457200" y="4683919"/>
            <a:ext cx="2133600" cy="357188"/>
          </a:xfrm>
          <a:prstGeom prst="rect">
            <a:avLst/>
          </a:prstGeom>
          <a:noFill/>
          <a:ln w="9525">
            <a:noFill/>
          </a:ln>
        </p:spPr>
        <p:txBody>
          <a:bodyPr/>
          <a:lstStyle>
            <a:lvl1pPr>
              <a:defRPr sz="1050"/>
            </a:lvl1pPr>
          </a:lstStyle>
          <a:p>
            <a:pPr lvl="0"/>
            <a:endParaRPr lang="en-US"/>
          </a:p>
        </p:txBody>
      </p:sp>
      <p:sp>
        <p:nvSpPr>
          <p:cNvPr id="1029" name="Footer Placeholder 1028"/>
          <p:cNvSpPr>
            <a:spLocks noGrp="1"/>
          </p:cNvSpPr>
          <p:nvPr>
            <p:ph type="ftr" sz="quarter" idx="3"/>
          </p:nvPr>
        </p:nvSpPr>
        <p:spPr>
          <a:xfrm>
            <a:off x="3124200" y="4683919"/>
            <a:ext cx="2895600" cy="357188"/>
          </a:xfrm>
          <a:prstGeom prst="rect">
            <a:avLst/>
          </a:prstGeom>
          <a:noFill/>
          <a:ln w="9525">
            <a:noFill/>
          </a:ln>
        </p:spPr>
        <p:txBody>
          <a:bodyPr/>
          <a:lstStyle>
            <a:lvl1pPr algn="ctr">
              <a:defRPr sz="1050"/>
            </a:lvl1pPr>
          </a:lstStyle>
          <a:p>
            <a:pPr lvl="0"/>
            <a:endParaRPr lang="en-US"/>
          </a:p>
        </p:txBody>
      </p:sp>
      <p:sp>
        <p:nvSpPr>
          <p:cNvPr id="1030" name="Slide Number Placeholder 1029"/>
          <p:cNvSpPr>
            <a:spLocks noGrp="1"/>
          </p:cNvSpPr>
          <p:nvPr>
            <p:ph type="sldNum" sz="quarter" idx="4"/>
          </p:nvPr>
        </p:nvSpPr>
        <p:spPr>
          <a:xfrm>
            <a:off x="6553200" y="4683919"/>
            <a:ext cx="2133600" cy="357188"/>
          </a:xfrm>
          <a:prstGeom prst="rect">
            <a:avLst/>
          </a:prstGeom>
          <a:noFill/>
          <a:ln w="9525">
            <a:noFill/>
          </a:ln>
        </p:spPr>
        <p:txBody>
          <a:bodyPr/>
          <a:lstStyle>
            <a:lvl1pPr algn="r">
              <a:defRPr sz="1050"/>
            </a:lvl1pPr>
          </a:lstStyle>
          <a:p>
            <a:pPr marL="0" lvl="0" indent="0" algn="r" rtl="0">
              <a:spcBef>
                <a:spcPts val="0"/>
              </a:spcBef>
              <a:spcAft>
                <a:spcPts val="0"/>
              </a:spcAft>
              <a:buNone/>
            </a:pPr>
            <a:fld id="{00000000-1234-1234-1234-123412341234}" type="slidenum">
              <a:rPr lang="en-GB"/>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lvl1pPr marL="0" lvl="0" indent="0" algn="ctr" defTabSz="685800" eaLnBrk="1" fontAlgn="base" latinLnBrk="0" hangingPunct="1">
        <a:lnSpc>
          <a:spcPct val="100000"/>
        </a:lnSpc>
        <a:spcBef>
          <a:spcPct val="0"/>
        </a:spcBef>
        <a:spcAft>
          <a:spcPct val="0"/>
        </a:spcAft>
        <a:buNone/>
        <a:defRPr sz="3300" b="0" i="0" u="none" kern="1200" baseline="0">
          <a:solidFill>
            <a:schemeClr val="tx2"/>
          </a:solidFill>
          <a:latin typeface="+mj-lt"/>
          <a:ea typeface="+mj-ea"/>
          <a:cs typeface="+mj-cs"/>
        </a:defRPr>
      </a:lvl1pPr>
    </p:titleStyle>
    <p:bodyStyle>
      <a:lvl1pPr marL="257175" lvl="0" indent="-257175" algn="l" defTabSz="685800" eaLnBrk="1" fontAlgn="base" latinLnBrk="0" hangingPunct="1">
        <a:lnSpc>
          <a:spcPct val="100000"/>
        </a:lnSpc>
        <a:spcBef>
          <a:spcPct val="15000"/>
        </a:spcBef>
        <a:spcAft>
          <a:spcPct val="0"/>
        </a:spcAft>
        <a:buChar char="•"/>
        <a:defRPr sz="2400" b="0" i="0" u="none" kern="1200" baseline="0">
          <a:solidFill>
            <a:schemeClr val="tx1"/>
          </a:solidFill>
          <a:latin typeface="+mn-lt"/>
          <a:ea typeface="+mn-ea"/>
          <a:cs typeface="+mn-cs"/>
        </a:defRPr>
      </a:lvl1pPr>
      <a:lvl2pPr marL="557530" lvl="1" indent="-213995" algn="l" defTabSz="685800" eaLnBrk="1" fontAlgn="base" latinLnBrk="0" hangingPunct="1">
        <a:lnSpc>
          <a:spcPct val="100000"/>
        </a:lnSpc>
        <a:spcBef>
          <a:spcPct val="15000"/>
        </a:spcBef>
        <a:spcAft>
          <a:spcPct val="0"/>
        </a:spcAft>
        <a:buChar char="–"/>
        <a:defRPr sz="2100" b="0" i="0" u="none" kern="1200" baseline="0">
          <a:solidFill>
            <a:schemeClr val="tx1"/>
          </a:solidFill>
          <a:latin typeface="+mn-lt"/>
          <a:ea typeface="+mn-ea"/>
          <a:cs typeface="+mn-cs"/>
        </a:defRPr>
      </a:lvl2pPr>
      <a:lvl3pPr marL="857250" lvl="2" indent="-171450" algn="l" defTabSz="685800" eaLnBrk="1" fontAlgn="base" latinLnBrk="0" hangingPunct="1">
        <a:lnSpc>
          <a:spcPct val="100000"/>
        </a:lnSpc>
        <a:spcBef>
          <a:spcPct val="15000"/>
        </a:spcBef>
        <a:spcAft>
          <a:spcPct val="0"/>
        </a:spcAft>
        <a:buChar char="•"/>
        <a:defRPr sz="1800" b="0" i="0" u="none" kern="1200" baseline="0">
          <a:solidFill>
            <a:schemeClr val="tx1"/>
          </a:solidFill>
          <a:latin typeface="+mn-lt"/>
          <a:ea typeface="+mn-ea"/>
          <a:cs typeface="+mn-cs"/>
        </a:defRPr>
      </a:lvl3pPr>
      <a:lvl4pPr marL="1200150" lvl="3"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4pPr>
      <a:lvl5pPr marL="1543050" lvl="4"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5pPr>
      <a:lvl6pPr marL="1885950" lvl="5"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6pPr>
      <a:lvl7pPr marL="2228850" lvl="6"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7pPr>
      <a:lvl8pPr marL="2571750" lvl="7"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8pPr>
      <a:lvl9pPr marL="2914650" lvl="8"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lnSpc>
          <a:spcPct val="100000"/>
        </a:lnSpc>
        <a:spcBef>
          <a:spcPct val="0"/>
        </a:spcBef>
        <a:spcAft>
          <a:spcPct val="0"/>
        </a:spcAft>
        <a:buFont typeface="Arial" panose="020B0604020202020204" pitchFamily="34" charset="0"/>
        <a:buNone/>
        <a:defRPr sz="1350" b="0" i="0" u="none" kern="1200" baseline="0">
          <a:solidFill>
            <a:schemeClr val="tx1"/>
          </a:solidFill>
          <a:latin typeface="+mn-lt"/>
          <a:ea typeface="+mn-ea"/>
          <a:cs typeface="+mn-cs"/>
        </a:defRPr>
      </a:lvl1pPr>
      <a:lvl2pPr marL="342900" lvl="1"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685800" lvl="2"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1028700" lvl="3"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371600" lvl="4"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1714500" lvl="5"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2057400" lvl="6"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2400300" lvl="7"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2743200" lvl="8" indent="0" algn="l" defTabSz="6858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1.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image" Target="../media/image14.png"/><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2.xml"/><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1.xml"/><Relationship Id="rId2" Type="http://schemas.openxmlformats.org/officeDocument/2006/relationships/image" Target="../media/image16.png"/><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1.xml"/><Relationship Id="rId2" Type="http://schemas.openxmlformats.org/officeDocument/2006/relationships/image" Target="../media/image17.jpeg"/><Relationship Id="rId1" Type="http://schemas.openxmlformats.org/officeDocument/2006/relationships/image" Target="../media/image15.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1.xml"/><Relationship Id="rId2" Type="http://schemas.openxmlformats.org/officeDocument/2006/relationships/image" Target="../media/image18.png"/><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1.xml"/><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2.xml"/><Relationship Id="rId1"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2.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3.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image" Target="../media/image20.png"/><Relationship Id="rId7" Type="http://schemas.openxmlformats.org/officeDocument/2006/relationships/tags" Target="../tags/tag2.xml"/><Relationship Id="rId6" Type="http://schemas.microsoft.com/office/2007/relationships/media" Target="../media/media2.mp4"/><Relationship Id="rId5" Type="http://schemas.openxmlformats.org/officeDocument/2006/relationships/video" Target="../media/media2.mp4"/><Relationship Id="rId4" Type="http://schemas.openxmlformats.org/officeDocument/2006/relationships/image" Target="../media/image19.png"/><Relationship Id="rId3" Type="http://schemas.openxmlformats.org/officeDocument/2006/relationships/tags" Target="../tags/tag1.xml"/><Relationship Id="rId2" Type="http://schemas.microsoft.com/office/2007/relationships/media" Target="../media/media1.mp4"/><Relationship Id="rId10" Type="http://schemas.openxmlformats.org/officeDocument/2006/relationships/notesSlide" Target="../notesSlides/notesSlide15.xml"/><Relationship Id="rId1" Type="http://schemas.openxmlformats.org/officeDocument/2006/relationships/video" Target="../media/media1.mp4"/></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2.xml"/><Relationship Id="rId1" Type="http://schemas.openxmlformats.org/officeDocument/2006/relationships/image" Target="../media/image2.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1.xml"/><Relationship Id="rId2" Type="http://schemas.openxmlformats.org/officeDocument/2006/relationships/image" Target="../media/image22.png"/><Relationship Id="rId1"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2.xml"/><Relationship Id="rId1" Type="http://schemas.openxmlformats.org/officeDocument/2006/relationships/image" Target="../media/image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2.xml"/><Relationship Id="rId1" Type="http://schemas.openxmlformats.org/officeDocument/2006/relationships/image" Target="../media/image2.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1.xml"/><Relationship Id="rId2" Type="http://schemas.openxmlformats.org/officeDocument/2006/relationships/hyperlink" Target="https://waymo.com/open/data/perception/#lidar-data" TargetMode="Externa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image" Target="../media/image8.png"/><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1.xml"/><Relationship Id="rId2" Type="http://schemas.openxmlformats.org/officeDocument/2006/relationships/image" Target="../media/image10.png"/><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2" name="图片 1" descr="/Users/rongxuanzhou/Library/Containers/com.kingsoft.wpsoffice.mac/Data/tmp/picturecompress_20250320165741/output_1.pngoutput_1"/>
          <p:cNvPicPr>
            <a:picLocks noChangeAspect="1"/>
          </p:cNvPicPr>
          <p:nvPr/>
        </p:nvPicPr>
        <p:blipFill>
          <a:blip r:embed="rId1">
            <a:alphaModFix amt="50000"/>
          </a:blip>
          <a:srcRect l="22089" t="35284" r="24367" b="12864"/>
          <a:stretch>
            <a:fillRect/>
          </a:stretch>
        </p:blipFill>
        <p:spPr>
          <a:xfrm>
            <a:off x="0" y="0"/>
            <a:ext cx="9144635" cy="5143500"/>
          </a:xfrm>
          <a:prstGeom prst="rect">
            <a:avLst/>
          </a:prstGeom>
        </p:spPr>
      </p:pic>
      <p:sp>
        <p:nvSpPr>
          <p:cNvPr id="346" name="Google Shape;346;p42"/>
          <p:cNvSpPr txBox="1">
            <a:spLocks noGrp="1"/>
          </p:cNvSpPr>
          <p:nvPr>
            <p:ph type="title"/>
          </p:nvPr>
        </p:nvSpPr>
        <p:spPr>
          <a:xfrm>
            <a:off x="208280" y="1470025"/>
            <a:ext cx="8726805" cy="1347470"/>
          </a:xfrm>
          <a:prstGeom prst="rect">
            <a:avLst/>
          </a:prstGeom>
        </p:spPr>
        <p:txBody>
          <a:bodyPr spcFirstLastPara="1" wrap="square" lIns="91425" tIns="91425" rIns="91425" bIns="91425" anchor="t" anchorCtr="0">
            <a:noAutofit/>
          </a:bodyPr>
          <a:lstStyle/>
          <a:p>
            <a:pPr lvl="0" algn="ctr" rtl="0">
              <a:lnSpc>
                <a:spcPct val="150000"/>
              </a:lnSpc>
              <a:spcBef>
                <a:spcPts val="0"/>
              </a:spcBef>
              <a:spcAft>
                <a:spcPts val="0"/>
              </a:spcAft>
              <a:buNone/>
            </a:pPr>
            <a:r>
              <a:rPr sz="2800">
                <a:solidFill>
                  <a:schemeClr val="tx1"/>
                </a:solidFill>
                <a:effectLst>
                  <a:outerShdw blurRad="38100" dist="19050" dir="2700000" algn="tl" rotWithShape="0">
                    <a:schemeClr val="dk1">
                      <a:alpha val="40000"/>
                      <a:alpha val="40000"/>
                    </a:schemeClr>
                  </a:outerShdw>
                </a:effectLst>
                <a:cs typeface="+mj-lt"/>
              </a:rPr>
              <a:t>Visualization Demo of Autonomous Driving Scene Analysis Using Waymo Dataset</a:t>
            </a:r>
            <a:br>
              <a:rPr lang="en-GB" sz="2400">
                <a:solidFill>
                  <a:schemeClr val="tx1"/>
                </a:solidFill>
                <a:cs typeface="+mj-lt"/>
              </a:rPr>
            </a:br>
            <a:endParaRPr lang="en-GB" sz="1200">
              <a:solidFill>
                <a:schemeClr val="tx1"/>
              </a:solidFill>
              <a:cs typeface="+mj-lt"/>
            </a:endParaRPr>
          </a:p>
        </p:txBody>
      </p:sp>
      <p:sp>
        <p:nvSpPr>
          <p:cNvPr id="347" name="Google Shape;347;p42"/>
          <p:cNvSpPr txBox="1">
            <a:spLocks noGrp="1"/>
          </p:cNvSpPr>
          <p:nvPr>
            <p:ph type="subTitle" idx="1"/>
          </p:nvPr>
        </p:nvSpPr>
        <p:spPr>
          <a:xfrm>
            <a:off x="2050950" y="3295282"/>
            <a:ext cx="5041398" cy="233580"/>
          </a:xfrm>
          <a:prstGeom prst="rect">
            <a:avLst/>
          </a:prstGeom>
        </p:spPr>
        <p:txBody>
          <a:bodyPr spcFirstLastPara="1" wrap="square" lIns="137150" tIns="91425" rIns="91425" bIns="91425" anchor="ctr" anchorCtr="0">
            <a:noAutofit/>
          </a:bodyPr>
          <a:lstStyle/>
          <a:p>
            <a:pPr marL="0" lvl="0" indent="0" algn="ctr" rtl="0">
              <a:spcBef>
                <a:spcPts val="0"/>
              </a:spcBef>
              <a:spcAft>
                <a:spcPts val="400"/>
              </a:spcAft>
              <a:buNone/>
            </a:pPr>
            <a:r>
              <a:rPr lang="en-GB" sz="1400">
                <a:solidFill>
                  <a:schemeClr val="tx1"/>
                </a:solidFill>
                <a:effectLst>
                  <a:outerShdw blurRad="38100" dist="19050" dir="2700000" algn="tl" rotWithShape="0">
                    <a:schemeClr val="dk1">
                      <a:alpha val="40000"/>
                      <a:alpha val="40000"/>
                    </a:schemeClr>
                  </a:outerShdw>
                </a:effectLst>
              </a:rPr>
              <a:t>Presented By:</a:t>
            </a:r>
            <a:r>
              <a:rPr lang="en-US" altLang="en-GB" sz="1400">
                <a:solidFill>
                  <a:schemeClr val="tx1"/>
                </a:solidFill>
                <a:effectLst>
                  <a:outerShdw blurRad="38100" dist="19050" dir="2700000" algn="tl" rotWithShape="0">
                    <a:schemeClr val="dk1">
                      <a:alpha val="40000"/>
                      <a:alpha val="40000"/>
                    </a:schemeClr>
                  </a:outerShdw>
                </a:effectLst>
              </a:rPr>
              <a:t> </a:t>
            </a:r>
            <a:r>
              <a:rPr lang="en-US" altLang="en-GB" sz="1400" err="1">
                <a:solidFill>
                  <a:schemeClr val="tx1"/>
                </a:solidFill>
                <a:effectLst>
                  <a:outerShdw blurRad="38100" dist="19050" dir="2700000" algn="tl" rotWithShape="0">
                    <a:schemeClr val="dk1">
                      <a:alpha val="40000"/>
                      <a:alpha val="40000"/>
                    </a:schemeClr>
                  </a:outerShdw>
                </a:effectLst>
              </a:rPr>
              <a:t>Jingjie</a:t>
            </a:r>
            <a:r>
              <a:rPr lang="en-US" altLang="en-GB" sz="1400">
                <a:solidFill>
                  <a:schemeClr val="tx1"/>
                </a:solidFill>
                <a:effectLst>
                  <a:outerShdw blurRad="38100" dist="19050" dir="2700000" algn="tl" rotWithShape="0">
                    <a:schemeClr val="dk1">
                      <a:alpha val="40000"/>
                      <a:alpha val="40000"/>
                    </a:schemeClr>
                  </a:outerShdw>
                </a:effectLst>
              </a:rPr>
              <a:t> Qian, Malia Howe, </a:t>
            </a:r>
            <a:r>
              <a:rPr lang="en-US" altLang="en-GB" sz="1400" err="1">
                <a:solidFill>
                  <a:schemeClr val="tx1"/>
                </a:solidFill>
                <a:effectLst>
                  <a:outerShdw blurRad="38100" dist="19050" dir="2700000" algn="tl" rotWithShape="0">
                    <a:schemeClr val="dk1">
                      <a:alpha val="40000"/>
                      <a:alpha val="40000"/>
                    </a:schemeClr>
                  </a:outerShdw>
                </a:effectLst>
              </a:rPr>
              <a:t>Rongxuan</a:t>
            </a:r>
            <a:r>
              <a:rPr lang="en-US" altLang="en-GB" sz="1400">
                <a:solidFill>
                  <a:schemeClr val="tx1"/>
                </a:solidFill>
                <a:effectLst>
                  <a:outerShdw blurRad="38100" dist="19050" dir="2700000" algn="tl" rotWithShape="0">
                    <a:schemeClr val="dk1">
                      <a:alpha val="40000"/>
                      <a:alpha val="40000"/>
                    </a:schemeClr>
                  </a:outerShdw>
                </a:effectLst>
              </a:rPr>
              <a:t> Zhou</a:t>
            </a:r>
            <a:endParaRPr lang="en-US" altLang="en-GB" sz="1400">
              <a:solidFill>
                <a:schemeClr val="tx1"/>
              </a:solidFill>
              <a:effectLst>
                <a:outerShdw blurRad="38100" dist="19050" dir="2700000" algn="tl" rotWithShape="0">
                  <a:schemeClr val="dk1">
                    <a:alpha val="40000"/>
                    <a:alpha val="40000"/>
                  </a:schemeClr>
                </a:outerShdw>
              </a:effectLst>
              <a:cs typeface="Arial" panose="020B060402020202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pic>
        <p:nvPicPr>
          <p:cNvPr id="7" name="Picture 6"/>
          <p:cNvPicPr/>
          <p:nvPr/>
        </p:nvPicPr>
        <p:blipFill>
          <a:blip r:embed="rId1"/>
          <a:stretch>
            <a:fillRect/>
          </a:stretch>
        </p:blipFill>
        <p:spPr>
          <a:xfrm>
            <a:off x="0" y="0"/>
            <a:ext cx="9144635" cy="51435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3" name="Picture 2"/>
          <p:cNvPicPr/>
          <p:nvPr/>
        </p:nvPicPr>
        <p:blipFill>
          <a:blip r:embed="rId1"/>
          <a:stretch>
            <a:fillRect/>
          </a:stretch>
        </p:blipFill>
        <p:spPr>
          <a:xfrm>
            <a:off x="0" y="0"/>
            <a:ext cx="9143365" cy="514350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Picture 3"/>
          <p:cNvPicPr>
            <a:picLocks noChangeAspect="1"/>
          </p:cNvPicPr>
          <p:nvPr/>
        </p:nvPicPr>
        <p:blipFill>
          <a:blip r:embed="rId1"/>
          <a:stretch>
            <a:fillRect/>
          </a:stretch>
        </p:blipFill>
        <p:spPr>
          <a:xfrm>
            <a:off x="0" y="0"/>
            <a:ext cx="5300345" cy="5143500"/>
          </a:xfrm>
          <a:prstGeom prst="rect">
            <a:avLst/>
          </a:prstGeom>
        </p:spPr>
      </p:pic>
      <p:pic>
        <p:nvPicPr>
          <p:cNvPr id="5" name="Picture 4"/>
          <p:cNvPicPr/>
          <p:nvPr/>
        </p:nvPicPr>
        <p:blipFill>
          <a:blip r:embed="rId2"/>
          <a:stretch>
            <a:fillRect/>
          </a:stretch>
        </p:blipFill>
        <p:spPr>
          <a:xfrm>
            <a:off x="5261610" y="0"/>
            <a:ext cx="3882390" cy="5143500"/>
          </a:xfrm>
          <a:prstGeom prst="rect">
            <a:avLst/>
          </a:prstGeom>
        </p:spPr>
      </p:pic>
      <p:sp>
        <p:nvSpPr>
          <p:cNvPr id="7" name="Text Box 6"/>
          <p:cNvSpPr txBox="1"/>
          <p:nvPr/>
        </p:nvSpPr>
        <p:spPr>
          <a:xfrm>
            <a:off x="4104640" y="278765"/>
            <a:ext cx="4910455" cy="4107815"/>
          </a:xfrm>
          <a:prstGeom prst="rect">
            <a:avLst/>
          </a:prstGeom>
          <a:noFill/>
        </p:spPr>
        <p:txBody>
          <a:bodyPr wrap="square" rtlCol="0">
            <a:noAutofit/>
            <a:scene3d>
              <a:camera prst="orthographicFront"/>
              <a:lightRig rig="threePt" dir="t"/>
            </a:scene3d>
          </a:bodyPr>
          <a:p>
            <a:pPr marL="0" indent="0" eaLnBrk="1" fontAlgn="auto" latinLnBrk="0" hangingPunct="1">
              <a:lnSpc>
                <a:spcPct val="150000"/>
              </a:lnSpc>
            </a:pPr>
            <a:r>
              <a:rPr lang="en-US" b="1">
                <a:ln/>
                <a:solidFill>
                  <a:schemeClr val="bg1"/>
                </a:solidFill>
                <a:effectLst>
                  <a:outerShdw blurRad="38100" dist="25400" dir="5400000" algn="ctr" rotWithShape="0">
                    <a:srgbClr val="6E747A">
                      <a:alpha val="43000"/>
                    </a:srgbClr>
                  </a:outerShdw>
                </a:effectLst>
              </a:rPr>
              <a:t>Time and Weather: </a:t>
            </a:r>
            <a:endParaRPr lang="en-US" b="1">
              <a:ln/>
              <a:solidFill>
                <a:schemeClr val="bg1"/>
              </a:solidFill>
              <a:effectLst>
                <a:outerShdw blurRad="38100" dist="25400" dir="5400000" algn="ctr" rotWithShape="0">
                  <a:srgbClr val="6E747A">
                    <a:alpha val="43000"/>
                  </a:srgbClr>
                </a:outerShdw>
              </a:effectLst>
            </a:endParaRPr>
          </a:p>
          <a:p>
            <a:pPr marL="0" indent="0" eaLnBrk="1" fontAlgn="auto" latinLnBrk="0" hangingPunct="1">
              <a:lnSpc>
                <a:spcPct val="150000"/>
              </a:lnSpc>
            </a:pPr>
            <a:r>
              <a:rPr lang="en-US">
                <a:ln/>
                <a:solidFill>
                  <a:schemeClr val="bg1"/>
                </a:solidFill>
                <a:effectLst>
                  <a:outerShdw blurRad="38100" dist="25400" dir="5400000" algn="ctr" rotWithShape="0">
                    <a:srgbClr val="6E747A">
                      <a:alpha val="43000"/>
                    </a:srgbClr>
                  </a:outerShdw>
                </a:effectLst>
              </a:rPr>
              <a:t>Spans day/night and sunny/rainy conditions for testing across scenarios.</a:t>
            </a:r>
            <a:endParaRPr lang="en-US">
              <a:ln/>
              <a:solidFill>
                <a:schemeClr val="bg1"/>
              </a:solidFill>
              <a:effectLst>
                <a:outerShdw blurRad="38100" dist="25400" dir="5400000" algn="ctr" rotWithShape="0">
                  <a:srgbClr val="6E747A">
                    <a:alpha val="43000"/>
                  </a:srgbClr>
                </a:outerShdw>
              </a:effectLst>
            </a:endParaRPr>
          </a:p>
          <a:p>
            <a:pPr marL="0" indent="0" eaLnBrk="1" fontAlgn="auto" latinLnBrk="0" hangingPunct="1">
              <a:lnSpc>
                <a:spcPct val="150000"/>
              </a:lnSpc>
            </a:pPr>
            <a:endParaRPr lang="en-US">
              <a:ln/>
              <a:solidFill>
                <a:schemeClr val="bg1"/>
              </a:solidFill>
              <a:effectLst>
                <a:outerShdw blurRad="38100" dist="25400" dir="5400000" algn="ctr" rotWithShape="0">
                  <a:srgbClr val="6E747A">
                    <a:alpha val="43000"/>
                  </a:srgbClr>
                </a:outerShdw>
              </a:effectLst>
            </a:endParaRPr>
          </a:p>
          <a:p>
            <a:pPr marL="0" indent="0" eaLnBrk="1" fontAlgn="auto" latinLnBrk="0" hangingPunct="1">
              <a:lnSpc>
                <a:spcPct val="150000"/>
              </a:lnSpc>
            </a:pPr>
            <a:r>
              <a:rPr lang="en-US" b="1">
                <a:ln/>
                <a:solidFill>
                  <a:schemeClr val="bg1"/>
                </a:solidFill>
                <a:effectLst>
                  <a:outerShdw blurRad="38100" dist="25400" dir="5400000" algn="ctr" rotWithShape="0">
                    <a:srgbClr val="6E747A">
                      <a:alpha val="43000"/>
                    </a:srgbClr>
                  </a:outerShdw>
                </a:effectLst>
              </a:rPr>
              <a:t>Annotation Types: </a:t>
            </a:r>
            <a:endParaRPr lang="en-US" b="1">
              <a:ln/>
              <a:solidFill>
                <a:schemeClr val="bg1"/>
              </a:solidFill>
              <a:effectLst>
                <a:outerShdw blurRad="38100" dist="25400" dir="5400000" algn="ctr" rotWithShape="0">
                  <a:srgbClr val="6E747A">
                    <a:alpha val="43000"/>
                  </a:srgbClr>
                </a:outerShdw>
              </a:effectLst>
            </a:endParaRPr>
          </a:p>
          <a:p>
            <a:pPr marL="0" indent="0" eaLnBrk="1" fontAlgn="auto" latinLnBrk="0" hangingPunct="1">
              <a:lnSpc>
                <a:spcPct val="150000"/>
              </a:lnSpc>
            </a:pPr>
            <a:r>
              <a:rPr lang="en-US">
                <a:ln/>
                <a:solidFill>
                  <a:schemeClr val="bg1"/>
                </a:solidFill>
                <a:effectLst>
                  <a:outerShdw blurRad="38100" dist="25400" dir="5400000" algn="ctr" rotWithShape="0">
                    <a:srgbClr val="6E747A">
                      <a:alpha val="43000"/>
                    </a:srgbClr>
                  </a:outerShdw>
                </a:effectLst>
              </a:rPr>
              <a:t>Includes 1.2M 3D/2D bounding boxes, 3D LiDAR segmentation (23 classes), video panoptic segmentation (28 classes), and 14 human pose keypoints.</a:t>
            </a:r>
            <a:endParaRPr lang="en-US">
              <a:ln/>
              <a:solidFill>
                <a:schemeClr val="bg1"/>
              </a:solidFill>
              <a:effectLst>
                <a:outerShdw blurRad="38100" dist="25400" dir="5400000" algn="ctr" rotWithShape="0">
                  <a:srgbClr val="6E747A">
                    <a:alpha val="43000"/>
                  </a:srgbClr>
                </a:outerShdw>
              </a:effectLst>
            </a:endParaRPr>
          </a:p>
          <a:p>
            <a:pPr marL="0" indent="0" eaLnBrk="1" fontAlgn="auto" latinLnBrk="0" hangingPunct="1">
              <a:lnSpc>
                <a:spcPct val="150000"/>
              </a:lnSpc>
            </a:pPr>
            <a:endParaRPr lang="en-US">
              <a:ln/>
              <a:solidFill>
                <a:schemeClr val="bg1"/>
              </a:solidFill>
              <a:effectLst>
                <a:outerShdw blurRad="38100" dist="25400" dir="5400000" algn="ctr" rotWithShape="0">
                  <a:srgbClr val="6E747A">
                    <a:alpha val="43000"/>
                  </a:srgbClr>
                </a:outerShdw>
              </a:effectLst>
            </a:endParaRPr>
          </a:p>
          <a:p>
            <a:pPr marL="0" indent="0" eaLnBrk="1" fontAlgn="auto" latinLnBrk="0" hangingPunct="1">
              <a:lnSpc>
                <a:spcPct val="150000"/>
              </a:lnSpc>
            </a:pPr>
            <a:r>
              <a:rPr lang="en-US" b="1">
                <a:ln/>
                <a:solidFill>
                  <a:schemeClr val="bg1"/>
                </a:solidFill>
                <a:effectLst>
                  <a:outerShdw blurRad="38100" dist="25400" dir="5400000" algn="ctr" rotWithShape="0">
                    <a:srgbClr val="6E747A">
                      <a:alpha val="43000"/>
                    </a:srgbClr>
                  </a:outerShdw>
                </a:effectLst>
              </a:rPr>
              <a:t>Data Volume: </a:t>
            </a:r>
            <a:endParaRPr lang="en-US" b="1">
              <a:ln/>
              <a:solidFill>
                <a:schemeClr val="bg1"/>
              </a:solidFill>
              <a:effectLst>
                <a:outerShdw blurRad="38100" dist="25400" dir="5400000" algn="ctr" rotWithShape="0">
                  <a:srgbClr val="6E747A">
                    <a:alpha val="43000"/>
                  </a:srgbClr>
                </a:outerShdw>
              </a:effectLst>
            </a:endParaRPr>
          </a:p>
          <a:p>
            <a:pPr marL="0" indent="0" eaLnBrk="1" fontAlgn="auto" latinLnBrk="0" hangingPunct="1">
              <a:lnSpc>
                <a:spcPct val="150000"/>
              </a:lnSpc>
            </a:pPr>
            <a:r>
              <a:rPr lang="en-US">
                <a:ln/>
                <a:solidFill>
                  <a:schemeClr val="bg1"/>
                </a:solidFill>
                <a:effectLst>
                  <a:outerShdw blurRad="38100" dist="25400" dir="5400000" algn="ctr" rotWithShape="0">
                    <a:srgbClr val="6E747A">
                      <a:alpha val="43000"/>
                    </a:srgbClr>
                  </a:outerShdw>
                </a:effectLst>
              </a:rPr>
              <a:t>1,950 20-second segments, 600,000 frames, 200,000 km of driving data, plus 1.2M images and LiDAR observations.</a:t>
            </a:r>
            <a:endParaRPr lang="en-US">
              <a:ln/>
              <a:solidFill>
                <a:schemeClr val="bg1"/>
              </a:solidFill>
              <a:effectLst>
                <a:outerShdw blurRad="38100" dist="25400" dir="5400000" algn="ctr" rotWithShape="0">
                  <a:srgbClr val="6E747A">
                    <a:alpha val="43000"/>
                  </a:srgbClr>
                </a:outerShdw>
              </a:effectLs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4"/>
          <p:cNvSpPr txBox="1">
            <a:spLocks noGrp="1"/>
          </p:cNvSpPr>
          <p:nvPr>
            <p:ph type="body" idx="1"/>
          </p:nvPr>
        </p:nvSpPr>
        <p:spPr>
          <a:xfrm>
            <a:off x="342900" y="452925"/>
            <a:ext cx="2859300" cy="606000"/>
          </a:xfrm>
          <a:prstGeom prst="rect">
            <a:avLst/>
          </a:prstGeom>
        </p:spPr>
        <p:txBody>
          <a:bodyPr spcFirstLastPara="1" wrap="square" lIns="91425" tIns="91425" rIns="91425" bIns="91425" anchor="t" anchorCtr="0">
            <a:noAutofit/>
          </a:bodyPr>
          <a:lstStyle/>
          <a:p>
            <a:pPr marL="0" lvl="0" indent="0" algn="l" rtl="0">
              <a:spcBef>
                <a:spcPts val="0"/>
              </a:spcBef>
              <a:spcAft>
                <a:spcPts val="500"/>
              </a:spcAft>
              <a:buNone/>
            </a:pPr>
            <a:r>
              <a:rPr lang="en-GB" sz="2400"/>
              <a:t>0</a:t>
            </a:r>
            <a:r>
              <a:rPr lang="en-US" altLang="en-GB" sz="2400"/>
              <a:t>3</a:t>
            </a:r>
            <a:endParaRPr lang="en-US" altLang="en-GB" sz="2400"/>
          </a:p>
        </p:txBody>
      </p:sp>
      <p:sp>
        <p:nvSpPr>
          <p:cNvPr id="394" name="Google Shape;394;p44"/>
          <p:cNvSpPr txBox="1">
            <a:spLocks noGrp="1"/>
          </p:cNvSpPr>
          <p:nvPr>
            <p:ph type="title"/>
          </p:nvPr>
        </p:nvSpPr>
        <p:spPr>
          <a:xfrm>
            <a:off x="734060" y="1732280"/>
            <a:ext cx="7676515" cy="1974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4000">
                <a:solidFill>
                  <a:schemeClr val="tx1"/>
                </a:solidFill>
                <a:effectLst>
                  <a:outerShdw blurRad="38100" dist="19050" dir="2700000" algn="tl" rotWithShape="0">
                    <a:schemeClr val="dk1">
                      <a:alpha val="40000"/>
                      <a:alpha val="40000"/>
                    </a:schemeClr>
                  </a:outerShdw>
                </a:effectLst>
              </a:rPr>
              <a:t>Methodology</a:t>
            </a:r>
            <a:endParaRPr lang="en-US" altLang="en-GB" sz="4000">
              <a:solidFill>
                <a:schemeClr val="tx1"/>
              </a:solidFill>
              <a:effectLst>
                <a:outerShdw blurRad="38100" dist="19050" dir="2700000" algn="tl" rotWithShape="0">
                  <a:schemeClr val="dk1">
                    <a:alpha val="40000"/>
                    <a:alpha val="40000"/>
                  </a:schemeClr>
                </a:outerShdw>
              </a:effectLst>
            </a:endParaRPr>
          </a:p>
        </p:txBody>
      </p:sp>
      <p:pic>
        <p:nvPicPr>
          <p:cNvPr id="2" name="图片 1"/>
          <p:cNvPicPr/>
          <p:nvPr/>
        </p:nvPicPr>
        <p:blipFill>
          <a:blip r:embed="rId1">
            <a:alphaModFix amt="30000"/>
          </a:blip>
          <a:stretch>
            <a:fillRect/>
          </a:stretch>
        </p:blipFill>
        <p:spPr>
          <a:xfrm>
            <a:off x="0" y="635"/>
            <a:ext cx="9144635" cy="51435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5"/>
          <p:cNvSpPr txBox="1">
            <a:spLocks noGrp="1"/>
          </p:cNvSpPr>
          <p:nvPr>
            <p:ph type="title"/>
          </p:nvPr>
        </p:nvSpPr>
        <p:spPr>
          <a:xfrm>
            <a:off x="-17" y="68406"/>
            <a:ext cx="88050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a:solidFill>
                  <a:schemeClr val="accent1"/>
                </a:solidFill>
                <a:effectLst>
                  <a:outerShdw blurRad="38100" dist="25400" dir="5400000" algn="ctr" rotWithShape="0">
                    <a:srgbClr val="6E747A">
                      <a:alpha val="43000"/>
                      <a:alpha val="43000"/>
                    </a:srgbClr>
                  </a:outerShdw>
                </a:effectLst>
                <a:sym typeface="+mn-ea"/>
              </a:rPr>
              <a:t>Methodology </a:t>
            </a:r>
            <a:r>
              <a:rPr lang="en-US" altLang="en-GB" sz="2400">
                <a:solidFill>
                  <a:srgbClr val="FF0000"/>
                </a:solidFill>
                <a:effectLst>
                  <a:outerShdw blurRad="38100" dist="25400" dir="5400000" algn="ctr" rotWithShape="0">
                    <a:srgbClr val="6E747A">
                      <a:alpha val="43000"/>
                      <a:alpha val="43000"/>
                    </a:srgbClr>
                  </a:outerShdw>
                </a:effectLst>
                <a:sym typeface="+mn-ea"/>
              </a:rPr>
              <a:t>-- Data Preparation</a:t>
            </a:r>
            <a:endParaRPr lang="en-US" altLang="en-GB" sz="2400" dirty="0">
              <a:solidFill>
                <a:srgbClr val="FF0000"/>
              </a:solidFill>
              <a:effectLst>
                <a:outerShdw blurRad="38100" dist="25400" dir="5400000" algn="ctr" rotWithShape="0">
                  <a:srgbClr val="6E747A">
                    <a:alpha val="43000"/>
                    <a:alpha val="43000"/>
                  </a:srgbClr>
                </a:outerShdw>
              </a:effectLst>
              <a:sym typeface="+mn-ea"/>
            </a:endParaRPr>
          </a:p>
        </p:txBody>
      </p:sp>
      <p:sp>
        <p:nvSpPr>
          <p:cNvPr id="3" name="矩形 2"/>
          <p:cNvSpPr/>
          <p:nvPr/>
        </p:nvSpPr>
        <p:spPr>
          <a:xfrm>
            <a:off x="-635" y="567690"/>
            <a:ext cx="9144635" cy="36000"/>
          </a:xfrm>
          <a:prstGeom prst="rect">
            <a:avLst/>
          </a:prstGeom>
        </p:spPr>
        <p:style>
          <a:lnRef idx="0">
            <a:srgbClr val="FFFFFF"/>
          </a:lnRef>
          <a:fillRef idx="1">
            <a:schemeClr val="accent1"/>
          </a:fillRef>
          <a:effectRef idx="0">
            <a:srgbClr val="FFFFFF"/>
          </a:effectRef>
          <a:fontRef idx="minor">
            <a:schemeClr val="lt1"/>
          </a:fontRef>
        </p:style>
        <p:txBody>
          <a:bodyPr rtlCol="0" anchor="ctr"/>
          <a:p>
            <a:pPr algn="ctr"/>
            <a:endParaRPr lang="zh-CN" altLang="en-US"/>
          </a:p>
        </p:txBody>
      </p:sp>
      <p:pic>
        <p:nvPicPr>
          <p:cNvPr id="5" name="Picture 4"/>
          <p:cNvPicPr>
            <a:picLocks noChangeAspect="1"/>
          </p:cNvPicPr>
          <p:nvPr/>
        </p:nvPicPr>
        <p:blipFill>
          <a:blip r:embed="rId1"/>
          <a:stretch>
            <a:fillRect/>
          </a:stretch>
        </p:blipFill>
        <p:spPr>
          <a:xfrm>
            <a:off x="30480" y="659765"/>
            <a:ext cx="3693160" cy="4444365"/>
          </a:xfrm>
          <a:prstGeom prst="rect">
            <a:avLst/>
          </a:prstGeom>
        </p:spPr>
      </p:pic>
      <p:sp>
        <p:nvSpPr>
          <p:cNvPr id="7" name="Text Box 6"/>
          <p:cNvSpPr txBox="1"/>
          <p:nvPr/>
        </p:nvSpPr>
        <p:spPr>
          <a:xfrm>
            <a:off x="3884295" y="603885"/>
            <a:ext cx="5353685" cy="2168525"/>
          </a:xfrm>
          <a:prstGeom prst="rect">
            <a:avLst/>
          </a:prstGeom>
        </p:spPr>
        <p:txBody>
          <a:bodyPr wrap="square">
            <a:spAutoFit/>
          </a:bodyPr>
          <a:p>
            <a:pPr marL="0" indent="0" eaLnBrk="1" fontAlgn="auto" latinLnBrk="0" hangingPunct="1">
              <a:lnSpc>
                <a:spcPct val="150000"/>
              </a:lnSpc>
            </a:pPr>
            <a:r>
              <a:rPr lang="en-US" altLang="zh-CN" sz="1000"/>
              <a:t>Transform raw Waymo Open Dataset files into a usable format for analysis and visualization.</a:t>
            </a:r>
            <a:endParaRPr lang="en-US" altLang="zh-CN" sz="1000"/>
          </a:p>
          <a:p>
            <a:pPr marL="0" indent="0" eaLnBrk="1" fontAlgn="auto" latinLnBrk="0" hangingPunct="1">
              <a:lnSpc>
                <a:spcPct val="150000"/>
              </a:lnSpc>
            </a:pPr>
            <a:r>
              <a:rPr lang="en-US" altLang="zh-CN" sz="1000" b="1"/>
              <a:t>Steps:</a:t>
            </a:r>
            <a:endParaRPr lang="en-US" altLang="zh-CN" sz="1000" b="1"/>
          </a:p>
          <a:p>
            <a:pPr marL="0" indent="0" eaLnBrk="1" fontAlgn="auto" latinLnBrk="0" hangingPunct="1">
              <a:lnSpc>
                <a:spcPct val="150000"/>
              </a:lnSpc>
            </a:pPr>
            <a:r>
              <a:rPr lang="en-US" altLang="zh-CN" sz="1000" b="1"/>
              <a:t>1. TFRecord Parsing:</a:t>
            </a:r>
            <a:r>
              <a:rPr lang="en-US" altLang="zh-CN" sz="1000"/>
              <a:t> Load and parse Waymo dataset files (TFRecord format) using      TensorFlow. This involves reading compressed data and converting it into protocol buffer objects (dataset_pb2.Frame) for further processing.</a:t>
            </a:r>
            <a:endParaRPr lang="en-US" altLang="zh-CN" sz="1000"/>
          </a:p>
          <a:p>
            <a:pPr marL="0" indent="0" eaLnBrk="1" fontAlgn="auto" latinLnBrk="0" hangingPunct="1">
              <a:lnSpc>
                <a:spcPct val="150000"/>
              </a:lnSpc>
            </a:pPr>
            <a:r>
              <a:rPr lang="en-US" altLang="zh-CN" sz="1000" b="1"/>
              <a:t>2. MCAP Conversion:</a:t>
            </a:r>
            <a:r>
              <a:rPr lang="en-US" altLang="zh-CN" sz="1000"/>
              <a:t> Convert TFRecord files to </a:t>
            </a:r>
            <a:r>
              <a:rPr lang="en-US" altLang="zh-CN" sz="1000" b="1"/>
              <a:t>MCAP</a:t>
            </a:r>
            <a:r>
              <a:rPr lang="en-US" altLang="zh-CN" sz="1000"/>
              <a:t> format for compatibility with</a:t>
            </a:r>
            <a:r>
              <a:rPr lang="en-US" altLang="zh-CN" sz="1000" b="1"/>
              <a:t>       </a:t>
            </a:r>
            <a:endParaRPr lang="en-US" altLang="zh-CN" sz="1000" b="1"/>
          </a:p>
          <a:p>
            <a:pPr marL="0" indent="0" eaLnBrk="1" fontAlgn="auto" latinLnBrk="0" hangingPunct="1">
              <a:lnSpc>
                <a:spcPct val="150000"/>
              </a:lnSpc>
            </a:pPr>
            <a:r>
              <a:rPr lang="en-US" altLang="zh-CN" sz="1000" b="1"/>
              <a:t>Foxglove Studio</a:t>
            </a:r>
            <a:r>
              <a:rPr lang="en-US" altLang="zh-CN" sz="1000"/>
              <a:t>, enabling interactive visualization.</a:t>
            </a:r>
            <a:endParaRPr lang="en-US" altLang="zh-CN" sz="1000" b="1"/>
          </a:p>
          <a:p>
            <a:pPr marL="0" indent="0" eaLnBrk="1" fontAlgn="auto" latinLnBrk="0" hangingPunct="1">
              <a:lnSpc>
                <a:spcPct val="150000"/>
              </a:lnSpc>
            </a:pPr>
            <a:r>
              <a:rPr lang="en-US" altLang="zh-CN" sz="1000" b="1"/>
              <a:t>3. Coordinate System Transformation:</a:t>
            </a:r>
            <a:r>
              <a:rPr lang="en-US" altLang="zh-CN" sz="1000"/>
              <a:t> Align data from different sensors into a unified coordinate system (e.g., vehicle frame: x-forward, y-left, z-up) using calibration data.</a:t>
            </a:r>
            <a:endParaRPr lang="en-US" altLang="zh-CN" sz="1000"/>
          </a:p>
        </p:txBody>
      </p:sp>
      <p:pic>
        <p:nvPicPr>
          <p:cNvPr id="8" name="Picture 7"/>
          <p:cNvPicPr>
            <a:picLocks noChangeAspect="1"/>
          </p:cNvPicPr>
          <p:nvPr/>
        </p:nvPicPr>
        <p:blipFill>
          <a:blip r:embed="rId2"/>
          <a:stretch>
            <a:fillRect/>
          </a:stretch>
        </p:blipFill>
        <p:spPr>
          <a:xfrm>
            <a:off x="4505325" y="2746375"/>
            <a:ext cx="3797935" cy="228346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5"/>
          <p:cNvSpPr txBox="1">
            <a:spLocks noGrp="1"/>
          </p:cNvSpPr>
          <p:nvPr>
            <p:ph type="title"/>
          </p:nvPr>
        </p:nvSpPr>
        <p:spPr>
          <a:xfrm>
            <a:off x="-17" y="68406"/>
            <a:ext cx="88050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a:solidFill>
                  <a:schemeClr val="accent1"/>
                </a:solidFill>
                <a:effectLst>
                  <a:outerShdw blurRad="38100" dist="25400" dir="5400000" algn="ctr" rotWithShape="0">
                    <a:srgbClr val="6E747A">
                      <a:alpha val="43000"/>
                      <a:alpha val="43000"/>
                    </a:srgbClr>
                  </a:outerShdw>
                </a:effectLst>
                <a:sym typeface="+mn-ea"/>
              </a:rPr>
              <a:t>Methodology </a:t>
            </a:r>
            <a:r>
              <a:rPr lang="en-US" altLang="en-GB" sz="2400">
                <a:solidFill>
                  <a:srgbClr val="FF0000"/>
                </a:solidFill>
                <a:effectLst>
                  <a:outerShdw blurRad="38100" dist="25400" dir="5400000" algn="ctr" rotWithShape="0">
                    <a:srgbClr val="6E747A">
                      <a:alpha val="43000"/>
                      <a:alpha val="43000"/>
                    </a:srgbClr>
                  </a:outerShdw>
                </a:effectLst>
                <a:sym typeface="+mn-ea"/>
              </a:rPr>
              <a:t>-- Multi-sensor Data Processing</a:t>
            </a:r>
            <a:br>
              <a:rPr lang="zh-CN" altLang="en-US" sz="2400">
                <a:solidFill>
                  <a:srgbClr val="FF0000"/>
                </a:solidFill>
                <a:effectLst>
                  <a:outerShdw blurRad="38100" dist="25400" dir="5400000" algn="ctr" rotWithShape="0">
                    <a:srgbClr val="6E747A">
                      <a:alpha val="43000"/>
                      <a:alpha val="43000"/>
                    </a:srgbClr>
                  </a:outerShdw>
                </a:effectLst>
                <a:ea typeface="SimSun" charset="0"/>
                <a:sym typeface="+mn-ea"/>
              </a:rPr>
            </a:br>
            <a:br>
              <a:rPr lang="zh-CN" altLang="en-US" sz="2400">
                <a:solidFill>
                  <a:srgbClr val="FF0000"/>
                </a:solidFill>
                <a:effectLst>
                  <a:outerShdw blurRad="38100" dist="25400" dir="5400000" algn="ctr" rotWithShape="0">
                    <a:srgbClr val="6E747A">
                      <a:alpha val="43000"/>
                      <a:alpha val="43000"/>
                    </a:srgbClr>
                  </a:outerShdw>
                </a:effectLst>
                <a:ea typeface="SimSun" charset="0"/>
                <a:sym typeface="+mn-ea"/>
              </a:rPr>
            </a:br>
            <a:endParaRPr lang="zh-CN" altLang="en-US" sz="2400" dirty="0">
              <a:solidFill>
                <a:srgbClr val="FF0000"/>
              </a:solidFill>
              <a:effectLst>
                <a:outerShdw blurRad="38100" dist="25400" dir="5400000" algn="ctr" rotWithShape="0">
                  <a:srgbClr val="6E747A">
                    <a:alpha val="43000"/>
                    <a:alpha val="43000"/>
                  </a:srgbClr>
                </a:outerShdw>
              </a:effectLst>
              <a:ea typeface="SimSun" charset="0"/>
              <a:sym typeface="+mn-ea"/>
            </a:endParaRPr>
          </a:p>
        </p:txBody>
      </p:sp>
      <p:sp>
        <p:nvSpPr>
          <p:cNvPr id="3" name="矩形 2"/>
          <p:cNvSpPr/>
          <p:nvPr/>
        </p:nvSpPr>
        <p:spPr>
          <a:xfrm>
            <a:off x="-635" y="567690"/>
            <a:ext cx="9144635" cy="36000"/>
          </a:xfrm>
          <a:prstGeom prst="rect">
            <a:avLst/>
          </a:prstGeom>
        </p:spPr>
        <p:style>
          <a:lnRef idx="0">
            <a:srgbClr val="FFFFFF"/>
          </a:lnRef>
          <a:fillRef idx="1">
            <a:schemeClr val="accent1"/>
          </a:fillRef>
          <a:effectRef idx="0">
            <a:srgbClr val="FFFFFF"/>
          </a:effectRef>
          <a:fontRef idx="minor">
            <a:schemeClr val="lt1"/>
          </a:fontRef>
        </p:style>
        <p:txBody>
          <a:bodyPr rtlCol="0" anchor="ctr"/>
          <a:p>
            <a:pPr algn="ctr"/>
            <a:endParaRPr lang="zh-CN" altLang="en-US"/>
          </a:p>
        </p:txBody>
      </p:sp>
      <p:pic>
        <p:nvPicPr>
          <p:cNvPr id="5" name="Picture 4"/>
          <p:cNvPicPr>
            <a:picLocks noChangeAspect="1"/>
          </p:cNvPicPr>
          <p:nvPr/>
        </p:nvPicPr>
        <p:blipFill>
          <a:blip r:embed="rId1"/>
          <a:stretch>
            <a:fillRect/>
          </a:stretch>
        </p:blipFill>
        <p:spPr>
          <a:xfrm>
            <a:off x="30480" y="659765"/>
            <a:ext cx="3693160" cy="4444365"/>
          </a:xfrm>
          <a:prstGeom prst="rect">
            <a:avLst/>
          </a:prstGeom>
        </p:spPr>
      </p:pic>
      <p:sp>
        <p:nvSpPr>
          <p:cNvPr id="2" name="Text Box 1"/>
          <p:cNvSpPr txBox="1"/>
          <p:nvPr/>
        </p:nvSpPr>
        <p:spPr>
          <a:xfrm>
            <a:off x="3898265" y="603885"/>
            <a:ext cx="5217795" cy="4131945"/>
          </a:xfrm>
          <a:prstGeom prst="rect">
            <a:avLst/>
          </a:prstGeom>
        </p:spPr>
        <p:txBody>
          <a:bodyPr>
            <a:noAutofit/>
          </a:bodyPr>
          <a:p>
            <a:pPr marL="0" indent="0" eaLnBrk="1" fontAlgn="auto" latinLnBrk="0" hangingPunct="1">
              <a:lnSpc>
                <a:spcPct val="150000"/>
              </a:lnSpc>
            </a:pPr>
            <a:r>
              <a:rPr lang="en-US" altLang="zh-CN" sz="1000"/>
              <a:t>Process synchronized data from LiDARs and cameras to extract meaningful features.</a:t>
            </a:r>
            <a:endParaRPr lang="en-US" altLang="zh-CN" sz="1000" b="1"/>
          </a:p>
          <a:p>
            <a:pPr marL="0" indent="0" eaLnBrk="1" fontAlgn="auto" latinLnBrk="0" hangingPunct="1">
              <a:lnSpc>
                <a:spcPct val="150000"/>
              </a:lnSpc>
            </a:pPr>
            <a:r>
              <a:rPr lang="en-US" altLang="zh-CN" sz="1000" b="1"/>
              <a:t>Components:</a:t>
            </a:r>
            <a:endParaRPr lang="en-US" altLang="zh-CN" sz="1000" b="1"/>
          </a:p>
          <a:p>
            <a:pPr marL="0" indent="0" eaLnBrk="1" fontAlgn="auto" latinLnBrk="0" hangingPunct="1">
              <a:lnSpc>
                <a:spcPct val="150000"/>
              </a:lnSpc>
            </a:pPr>
            <a:r>
              <a:rPr lang="en-US" altLang="zh-CN" sz="1000" b="1"/>
              <a:t>LiDAR Point Cloud Processing:</a:t>
            </a:r>
            <a:r>
              <a:rPr lang="en-US" altLang="zh-CN" sz="1000"/>
              <a:t> Extract and transform LiDAR range images into 3D point clouds, followed by voxel downsampling, ground segmentation, and intensity normalization.</a:t>
            </a:r>
            <a:endParaRPr lang="en-US" altLang="zh-CN" sz="1000"/>
          </a:p>
          <a:p>
            <a:pPr marL="0" indent="0" eaLnBrk="1" fontAlgn="auto" latinLnBrk="0" hangingPunct="1">
              <a:lnSpc>
                <a:spcPct val="150000"/>
              </a:lnSpc>
            </a:pPr>
            <a:r>
              <a:rPr lang="en-US" altLang="zh-CN" sz="1000" b="1"/>
              <a:t>Camera Image Processing: </a:t>
            </a:r>
            <a:r>
              <a:rPr lang="en-US" altLang="zh-CN" sz="1000"/>
              <a:t>Handle high-resolution camera data, potentially aligning it with LiDAR via projection channels (e.g., x, y coordinates in image space).</a:t>
            </a:r>
            <a:endParaRPr lang="en-US" altLang="zh-CN" sz="1000"/>
          </a:p>
          <a:p>
            <a:pPr marL="0" indent="0" eaLnBrk="1" fontAlgn="auto" latinLnBrk="0" hangingPunct="1">
              <a:lnSpc>
                <a:spcPct val="150000"/>
              </a:lnSpc>
            </a:pPr>
            <a:r>
              <a:rPr lang="en-US" altLang="zh-CN" sz="1000" b="1"/>
              <a:t>Sensor Fusion: </a:t>
            </a:r>
            <a:r>
              <a:rPr lang="en-US" altLang="zh-CN" sz="1000"/>
              <a:t>Integrate LiDAR and camera data for a cohesive representation of the driving scene.</a:t>
            </a:r>
            <a:endParaRPr lang="en-US" altLang="zh-CN" sz="1000"/>
          </a:p>
        </p:txBody>
      </p:sp>
      <p:pic>
        <p:nvPicPr>
          <p:cNvPr id="4" name="Picture 3"/>
          <p:cNvPicPr/>
          <p:nvPr/>
        </p:nvPicPr>
        <p:blipFill>
          <a:blip r:embed="rId2"/>
        </p:blipFill>
        <p:spPr>
          <a:xfrm>
            <a:off x="4382135" y="2797810"/>
            <a:ext cx="4329430" cy="230632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5"/>
          <p:cNvSpPr txBox="1">
            <a:spLocks noGrp="1"/>
          </p:cNvSpPr>
          <p:nvPr>
            <p:ph type="title"/>
          </p:nvPr>
        </p:nvSpPr>
        <p:spPr>
          <a:xfrm>
            <a:off x="-17" y="68406"/>
            <a:ext cx="88050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a:solidFill>
                  <a:schemeClr val="accent1"/>
                </a:solidFill>
                <a:effectLst>
                  <a:outerShdw blurRad="38100" dist="25400" dir="5400000" algn="ctr" rotWithShape="0">
                    <a:srgbClr val="6E747A">
                      <a:alpha val="43000"/>
                      <a:alpha val="43000"/>
                    </a:srgbClr>
                  </a:outerShdw>
                </a:effectLst>
                <a:sym typeface="+mn-ea"/>
              </a:rPr>
              <a:t>Methodology </a:t>
            </a:r>
            <a:r>
              <a:rPr lang="en-US" altLang="en-GB" sz="2400">
                <a:solidFill>
                  <a:srgbClr val="FF0000"/>
                </a:solidFill>
                <a:effectLst>
                  <a:outerShdw blurRad="38100" dist="25400" dir="5400000" algn="ctr" rotWithShape="0">
                    <a:srgbClr val="6E747A">
                      <a:alpha val="43000"/>
                      <a:alpha val="43000"/>
                    </a:srgbClr>
                  </a:outerShdw>
                </a:effectLst>
                <a:sym typeface="+mn-ea"/>
              </a:rPr>
              <a:t>-- Perception Tasks</a:t>
            </a:r>
            <a:endParaRPr lang="en-US" altLang="en-GB" sz="2400" dirty="0">
              <a:solidFill>
                <a:srgbClr val="FF0000"/>
              </a:solidFill>
              <a:effectLst>
                <a:outerShdw blurRad="38100" dist="25400" dir="5400000" algn="ctr" rotWithShape="0">
                  <a:srgbClr val="6E747A">
                    <a:alpha val="43000"/>
                    <a:alpha val="43000"/>
                  </a:srgbClr>
                </a:outerShdw>
              </a:effectLst>
              <a:sym typeface="+mn-ea"/>
            </a:endParaRPr>
          </a:p>
        </p:txBody>
      </p:sp>
      <p:sp>
        <p:nvSpPr>
          <p:cNvPr id="3" name="矩形 2"/>
          <p:cNvSpPr/>
          <p:nvPr/>
        </p:nvSpPr>
        <p:spPr>
          <a:xfrm>
            <a:off x="-635" y="567690"/>
            <a:ext cx="9144635" cy="36000"/>
          </a:xfrm>
          <a:prstGeom prst="rect">
            <a:avLst/>
          </a:prstGeom>
        </p:spPr>
        <p:style>
          <a:lnRef idx="0">
            <a:srgbClr val="FFFFFF"/>
          </a:lnRef>
          <a:fillRef idx="1">
            <a:schemeClr val="accent1"/>
          </a:fillRef>
          <a:effectRef idx="0">
            <a:srgbClr val="FFFFFF"/>
          </a:effectRef>
          <a:fontRef idx="minor">
            <a:schemeClr val="lt1"/>
          </a:fontRef>
        </p:style>
        <p:txBody>
          <a:bodyPr rtlCol="0" anchor="ctr"/>
          <a:p>
            <a:pPr algn="ctr"/>
            <a:endParaRPr lang="zh-CN" altLang="en-US"/>
          </a:p>
        </p:txBody>
      </p:sp>
      <p:pic>
        <p:nvPicPr>
          <p:cNvPr id="5" name="Picture 4"/>
          <p:cNvPicPr>
            <a:picLocks noChangeAspect="1"/>
          </p:cNvPicPr>
          <p:nvPr/>
        </p:nvPicPr>
        <p:blipFill>
          <a:blip r:embed="rId1"/>
          <a:stretch>
            <a:fillRect/>
          </a:stretch>
        </p:blipFill>
        <p:spPr>
          <a:xfrm>
            <a:off x="30480" y="659765"/>
            <a:ext cx="3693160" cy="4444365"/>
          </a:xfrm>
          <a:prstGeom prst="rect">
            <a:avLst/>
          </a:prstGeom>
        </p:spPr>
      </p:pic>
      <p:sp>
        <p:nvSpPr>
          <p:cNvPr id="4" name="Text Box 3"/>
          <p:cNvSpPr txBox="1"/>
          <p:nvPr/>
        </p:nvSpPr>
        <p:spPr>
          <a:xfrm>
            <a:off x="3903980" y="604202"/>
            <a:ext cx="5080000" cy="2630170"/>
          </a:xfrm>
          <a:prstGeom prst="rect">
            <a:avLst/>
          </a:prstGeom>
        </p:spPr>
        <p:txBody>
          <a:bodyPr>
            <a:spAutoFit/>
          </a:bodyPr>
          <a:p>
            <a:pPr marL="0" indent="0" eaLnBrk="1" fontAlgn="auto" latinLnBrk="0" hangingPunct="1">
              <a:lnSpc>
                <a:spcPct val="150000"/>
              </a:lnSpc>
            </a:pPr>
            <a:r>
              <a:rPr lang="en-US" altLang="zh-CN" sz="1000"/>
              <a:t>Perform advanced analysis on processed data to understand the driving environment.</a:t>
            </a:r>
            <a:endParaRPr lang="en-US" altLang="zh-CN" sz="1000" b="1"/>
          </a:p>
          <a:p>
            <a:pPr marL="0" indent="0" eaLnBrk="1" fontAlgn="auto" latinLnBrk="0" hangingPunct="1">
              <a:lnSpc>
                <a:spcPct val="150000"/>
              </a:lnSpc>
            </a:pPr>
            <a:r>
              <a:rPr lang="en-US" altLang="zh-CN" sz="1000" b="1"/>
              <a:t>3D Object Detection:</a:t>
            </a:r>
            <a:r>
              <a:rPr lang="en-US" altLang="zh-CN" sz="1000"/>
              <a:t> Detect objects (e.g., vehicles, pedestrians) using a pipeline involving Voxel Feature Encoding (VFE), 3D CNN backbone (e.g., PointPillars), Region Proposal Network (RPN), and Non-Maximum Suppression (NMS). Outputs 7-DOF bounding boxes (x, y, z, l, w, h, θ).</a:t>
            </a:r>
            <a:endParaRPr lang="en-US" altLang="zh-CN" sz="1000"/>
          </a:p>
          <a:p>
            <a:pPr marL="0" indent="0" eaLnBrk="1" fontAlgn="auto" latinLnBrk="0" hangingPunct="1">
              <a:lnSpc>
                <a:spcPct val="150000"/>
              </a:lnSpc>
            </a:pPr>
            <a:r>
              <a:rPr lang="en-US" altLang="zh-CN" sz="1000" b="1"/>
              <a:t>Semantic Segmentation: </a:t>
            </a:r>
            <a:r>
              <a:rPr lang="en-US" altLang="zh-CN" sz="1000"/>
              <a:t>Assign class labels to LiDAR points (23 classes) and camera images (28 classes) using PointNet++ with multi-scale context aggregation and KNN-based feature propagation.</a:t>
            </a:r>
            <a:endParaRPr lang="en-US" altLang="zh-CN" sz="1000"/>
          </a:p>
          <a:p>
            <a:pPr marL="0" indent="0" eaLnBrk="1" fontAlgn="auto" latinLnBrk="0" hangingPunct="1">
              <a:lnSpc>
                <a:spcPct val="150000"/>
              </a:lnSpc>
            </a:pPr>
            <a:r>
              <a:rPr lang="en-US" altLang="zh-CN" sz="1000" b="1"/>
              <a:t>Scene Classification:</a:t>
            </a:r>
            <a:r>
              <a:rPr lang="en-US" altLang="zh-CN" sz="1000"/>
              <a:t> Categorize scenes based on message topics (e.g., visual_perception, lidar_perception) using a rule-based algorithm integrated with pandas DataFrames.</a:t>
            </a:r>
            <a:endParaRPr lang="en-US" altLang="zh-CN" sz="1000"/>
          </a:p>
        </p:txBody>
      </p:sp>
      <p:pic>
        <p:nvPicPr>
          <p:cNvPr id="7" name="Picture 6"/>
          <p:cNvPicPr>
            <a:picLocks noChangeAspect="1"/>
          </p:cNvPicPr>
          <p:nvPr/>
        </p:nvPicPr>
        <p:blipFill>
          <a:blip r:embed="rId2"/>
          <a:stretch>
            <a:fillRect/>
          </a:stretch>
        </p:blipFill>
        <p:spPr>
          <a:xfrm>
            <a:off x="5314315" y="2967990"/>
            <a:ext cx="3669665" cy="217551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5"/>
          <p:cNvSpPr txBox="1">
            <a:spLocks noGrp="1"/>
          </p:cNvSpPr>
          <p:nvPr>
            <p:ph type="title"/>
          </p:nvPr>
        </p:nvSpPr>
        <p:spPr>
          <a:xfrm>
            <a:off x="-17" y="68406"/>
            <a:ext cx="88050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a:solidFill>
                  <a:schemeClr val="accent1"/>
                </a:solidFill>
                <a:effectLst>
                  <a:outerShdw blurRad="38100" dist="25400" dir="5400000" algn="ctr" rotWithShape="0">
                    <a:srgbClr val="6E747A">
                      <a:alpha val="43000"/>
                      <a:alpha val="43000"/>
                    </a:srgbClr>
                  </a:outerShdw>
                </a:effectLst>
                <a:sym typeface="+mn-ea"/>
              </a:rPr>
              <a:t>Methodology </a:t>
            </a:r>
            <a:r>
              <a:rPr lang="en-US" altLang="en-GB" sz="2400">
                <a:solidFill>
                  <a:srgbClr val="FF0000"/>
                </a:solidFill>
                <a:effectLst>
                  <a:outerShdw blurRad="38100" dist="25400" dir="5400000" algn="ctr" rotWithShape="0">
                    <a:srgbClr val="6E747A">
                      <a:alpha val="43000"/>
                      <a:alpha val="43000"/>
                    </a:srgbClr>
                  </a:outerShdw>
                </a:effectLst>
                <a:sym typeface="+mn-ea"/>
              </a:rPr>
              <a:t>-- Tools &amp; Libraries</a:t>
            </a:r>
            <a:endParaRPr lang="en-US" altLang="en-GB" sz="2400" dirty="0">
              <a:solidFill>
                <a:srgbClr val="FF0000"/>
              </a:solidFill>
              <a:effectLst>
                <a:outerShdw blurRad="38100" dist="25400" dir="5400000" algn="ctr" rotWithShape="0">
                  <a:srgbClr val="6E747A">
                    <a:alpha val="43000"/>
                    <a:alpha val="43000"/>
                  </a:srgbClr>
                </a:outerShdw>
              </a:effectLst>
              <a:sym typeface="+mn-ea"/>
            </a:endParaRPr>
          </a:p>
        </p:txBody>
      </p:sp>
      <p:sp>
        <p:nvSpPr>
          <p:cNvPr id="3" name="矩形 2"/>
          <p:cNvSpPr/>
          <p:nvPr/>
        </p:nvSpPr>
        <p:spPr>
          <a:xfrm>
            <a:off x="-635" y="567690"/>
            <a:ext cx="9144635" cy="36000"/>
          </a:xfrm>
          <a:prstGeom prst="rect">
            <a:avLst/>
          </a:prstGeom>
        </p:spPr>
        <p:style>
          <a:lnRef idx="0">
            <a:srgbClr val="FFFFFF"/>
          </a:lnRef>
          <a:fillRef idx="1">
            <a:schemeClr val="accent1"/>
          </a:fillRef>
          <a:effectRef idx="0">
            <a:srgbClr val="FFFFFF"/>
          </a:effectRef>
          <a:fontRef idx="minor">
            <a:schemeClr val="lt1"/>
          </a:fontRef>
        </p:style>
        <p:txBody>
          <a:bodyPr rtlCol="0" anchor="ctr"/>
          <a:p>
            <a:pPr algn="ctr"/>
            <a:endParaRPr lang="zh-CN" altLang="en-US"/>
          </a:p>
        </p:txBody>
      </p:sp>
      <p:pic>
        <p:nvPicPr>
          <p:cNvPr id="5" name="Picture 4"/>
          <p:cNvPicPr>
            <a:picLocks noChangeAspect="1"/>
          </p:cNvPicPr>
          <p:nvPr/>
        </p:nvPicPr>
        <p:blipFill>
          <a:blip r:embed="rId1"/>
          <a:stretch>
            <a:fillRect/>
          </a:stretch>
        </p:blipFill>
        <p:spPr>
          <a:xfrm>
            <a:off x="30480" y="659765"/>
            <a:ext cx="3693160" cy="4444365"/>
          </a:xfrm>
          <a:prstGeom prst="rect">
            <a:avLst/>
          </a:prstGeom>
        </p:spPr>
      </p:pic>
      <p:sp>
        <p:nvSpPr>
          <p:cNvPr id="2" name="Text Box 1"/>
          <p:cNvSpPr txBox="1"/>
          <p:nvPr/>
        </p:nvSpPr>
        <p:spPr>
          <a:xfrm>
            <a:off x="3828415" y="659765"/>
            <a:ext cx="5080000" cy="4263390"/>
          </a:xfrm>
          <a:prstGeom prst="rect">
            <a:avLst/>
          </a:prstGeom>
        </p:spPr>
        <p:txBody>
          <a:bodyPr>
            <a:noAutofit/>
          </a:bodyPr>
          <a:p>
            <a:pPr marL="0" indent="0" eaLnBrk="1" fontAlgn="auto" latinLnBrk="0" hangingPunct="1">
              <a:lnSpc>
                <a:spcPct val="150000"/>
              </a:lnSpc>
            </a:pPr>
            <a:r>
              <a:rPr lang="en-US" altLang="zh-CN" sz="1000" b="1"/>
              <a:t>Foxglove Studio:</a:t>
            </a:r>
            <a:r>
              <a:rPr lang="en-US" altLang="zh-CN" sz="1000"/>
              <a:t> A visualization platform for rendering MCAP files interactively, integrated via local file loading and layout files (e.g., waymo-scene-layout.json).</a:t>
            </a:r>
            <a:endParaRPr lang="en-US" altLang="zh-CN" sz="1000"/>
          </a:p>
          <a:p>
            <a:pPr marL="0" indent="0" eaLnBrk="1" fontAlgn="auto" latinLnBrk="0" hangingPunct="1">
              <a:lnSpc>
                <a:spcPct val="150000"/>
              </a:lnSpc>
            </a:pPr>
            <a:r>
              <a:rPr lang="en-US" altLang="zh-CN" sz="1000" b="1"/>
              <a:t>TensorFlow:</a:t>
            </a:r>
            <a:r>
              <a:rPr lang="en-US" altLang="zh-CN" sz="1000"/>
              <a:t> Version 2.5+, used for loading and parsing Waymo TFRecord files, with optional GPU acceleration via CUDA 11.0+.</a:t>
            </a:r>
            <a:endParaRPr lang="en-US" altLang="zh-CN" sz="1000"/>
          </a:p>
          <a:p>
            <a:pPr marL="0" indent="0" eaLnBrk="1" fontAlgn="auto" latinLnBrk="0" hangingPunct="1">
              <a:lnSpc>
                <a:spcPct val="150000"/>
              </a:lnSpc>
            </a:pPr>
            <a:r>
              <a:rPr lang="en-US" altLang="zh-CN" sz="1000" b="1"/>
              <a:t>mcap:</a:t>
            </a:r>
            <a:r>
              <a:rPr lang="en-US" altLang="zh-CN" sz="1000"/>
              <a:t> Handles MCAP file reading (mcap.reader.make_reader) and writing (mcap.Writer), crucial for data conversion and processing.</a:t>
            </a:r>
            <a:endParaRPr lang="en-US" altLang="zh-CN" sz="1000"/>
          </a:p>
          <a:p>
            <a:pPr marL="0" indent="0" eaLnBrk="1" fontAlgn="auto" latinLnBrk="0" hangingPunct="1">
              <a:lnSpc>
                <a:spcPct val="150000"/>
              </a:lnSpc>
            </a:pPr>
            <a:r>
              <a:rPr lang="en-US" altLang="zh-CN" sz="1000" b="1"/>
              <a:t>tqdm:</a:t>
            </a:r>
            <a:r>
              <a:rPr lang="en-US" altLang="zh-CN" sz="1000"/>
              <a:t> Provides progress bars for tracking long-running processes (e.g., iterating over MCAP messages).</a:t>
            </a:r>
            <a:endParaRPr lang="en-US" altLang="zh-CN" sz="1000"/>
          </a:p>
          <a:p>
            <a:pPr marL="0" indent="0" eaLnBrk="1" fontAlgn="auto" latinLnBrk="0" hangingPunct="1">
              <a:lnSpc>
                <a:spcPct val="150000"/>
              </a:lnSpc>
            </a:pPr>
            <a:r>
              <a:rPr lang="en-US" altLang="zh-CN" sz="1000" b="1"/>
              <a:t>pandas:</a:t>
            </a:r>
            <a:r>
              <a:rPr lang="en-US" altLang="zh-CN" sz="1000"/>
              <a:t> Manages data in DataFrame structures, used for feature extraction and scene classification (e.g., features_df.to_csv()).</a:t>
            </a:r>
            <a:endParaRPr lang="en-US" altLang="zh-CN" sz="1000"/>
          </a:p>
          <a:p>
            <a:pPr marL="0" indent="0" eaLnBrk="1" fontAlgn="auto" latinLnBrk="0" hangingPunct="1">
              <a:lnSpc>
                <a:spcPct val="150000"/>
              </a:lnSpc>
            </a:pPr>
            <a:r>
              <a:rPr lang="en-US" altLang="zh-CN" sz="1000" b="1"/>
              <a:t>matplotlib:</a:t>
            </a:r>
            <a:r>
              <a:rPr lang="en-US" altLang="zh-CN" sz="1000"/>
              <a:t> Generates static and dynamic visualizations like bar charts and histograms.</a:t>
            </a:r>
            <a:endParaRPr lang="en-US" altLang="zh-CN" sz="1000"/>
          </a:p>
          <a:p>
            <a:pPr marL="0" indent="0" eaLnBrk="1" fontAlgn="auto" latinLnBrk="0" hangingPunct="1">
              <a:lnSpc>
                <a:spcPct val="150000"/>
              </a:lnSpc>
            </a:pPr>
            <a:r>
              <a:rPr lang="en-US" altLang="zh-CN" sz="1000" b="1"/>
              <a:t>seaborn:</a:t>
            </a:r>
            <a:r>
              <a:rPr lang="en-US" altLang="zh-CN" sz="1000"/>
              <a:t> Enhances statistical visualizations, such as boxplots for message size analysis.</a:t>
            </a:r>
            <a:endParaRPr lang="en-US" altLang="zh-CN" sz="1000"/>
          </a:p>
          <a:p>
            <a:pPr marL="0" indent="0" eaLnBrk="1" fontAlgn="auto" latinLnBrk="0" hangingPunct="1">
              <a:lnSpc>
                <a:spcPct val="150000"/>
              </a:lnSpc>
            </a:pPr>
            <a:r>
              <a:rPr lang="en-US" altLang="zh-CN" sz="1000" b="1"/>
              <a:t>waymo_open_dataset: </a:t>
            </a:r>
            <a:r>
              <a:rPr lang="en-US" altLang="zh-CN" sz="1000"/>
              <a:t>Provides utilities (e.g., dataset_pb2, frame_utils) for parsing Waymo-specific data structures.</a:t>
            </a:r>
            <a:endParaRPr lang="en-US" altLang="zh-CN" sz="1000"/>
          </a:p>
          <a:p>
            <a:pPr marL="0" indent="0" eaLnBrk="1" fontAlgn="auto" latinLnBrk="0" hangingPunct="1">
              <a:lnSpc>
                <a:spcPct val="150000"/>
              </a:lnSpc>
            </a:pPr>
            <a:r>
              <a:rPr lang="en-US" altLang="zh-CN" sz="1000" b="1"/>
              <a:t>plotly: </a:t>
            </a:r>
            <a:r>
              <a:rPr lang="en-US" altLang="zh-CN" sz="1000"/>
              <a:t>Supports interactive plotting, complementing static visualizations (installed via pip install plotly).</a:t>
            </a:r>
            <a:endParaRPr lang="en-US" altLang="zh-CN" sz="1000"/>
          </a:p>
          <a:p>
            <a:pPr marL="0" indent="0" eaLnBrk="1" fontAlgn="auto" latinLnBrk="0" hangingPunct="1">
              <a:lnSpc>
                <a:spcPct val="150000"/>
              </a:lnSpc>
            </a:pPr>
            <a:r>
              <a:rPr lang="en-US" altLang="zh-CN" sz="1000" b="1"/>
              <a:t>collections (Counter):</a:t>
            </a:r>
            <a:r>
              <a:rPr lang="en-US" altLang="zh-CN" sz="1000"/>
              <a:t> Analyzes topic distributions efficiently.</a:t>
            </a:r>
            <a:endParaRPr lang="en-US" altLang="zh-CN" sz="1000"/>
          </a:p>
          <a:p>
            <a:endParaRPr lang="en-US" altLang="zh-CN" sz="10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4"/>
          <p:cNvSpPr txBox="1">
            <a:spLocks noGrp="1"/>
          </p:cNvSpPr>
          <p:nvPr>
            <p:ph type="body" idx="1"/>
          </p:nvPr>
        </p:nvSpPr>
        <p:spPr>
          <a:xfrm>
            <a:off x="342900" y="452925"/>
            <a:ext cx="2859300" cy="606000"/>
          </a:xfrm>
          <a:prstGeom prst="rect">
            <a:avLst/>
          </a:prstGeom>
        </p:spPr>
        <p:txBody>
          <a:bodyPr spcFirstLastPara="1" wrap="square" lIns="91425" tIns="91425" rIns="91425" bIns="91425" anchor="t" anchorCtr="0">
            <a:noAutofit/>
          </a:bodyPr>
          <a:lstStyle/>
          <a:p>
            <a:pPr marL="0" lvl="0" indent="0" algn="l" rtl="0">
              <a:spcBef>
                <a:spcPts val="0"/>
              </a:spcBef>
              <a:spcAft>
                <a:spcPts val="500"/>
              </a:spcAft>
              <a:buNone/>
            </a:pPr>
            <a:r>
              <a:rPr lang="en-GB" sz="2400"/>
              <a:t>0</a:t>
            </a:r>
            <a:r>
              <a:rPr lang="en-US" altLang="en-GB" sz="2400"/>
              <a:t>4</a:t>
            </a:r>
            <a:endParaRPr lang="en-US" altLang="en-GB" sz="2400"/>
          </a:p>
        </p:txBody>
      </p:sp>
      <p:sp>
        <p:nvSpPr>
          <p:cNvPr id="394" name="Google Shape;394;p44"/>
          <p:cNvSpPr txBox="1">
            <a:spLocks noGrp="1"/>
          </p:cNvSpPr>
          <p:nvPr>
            <p:ph type="title"/>
          </p:nvPr>
        </p:nvSpPr>
        <p:spPr>
          <a:xfrm>
            <a:off x="734060" y="1732280"/>
            <a:ext cx="7676515" cy="1974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4000">
                <a:solidFill>
                  <a:schemeClr val="tx1"/>
                </a:solidFill>
                <a:effectLst>
                  <a:outerShdw blurRad="38100" dist="19050" dir="2700000" algn="tl" rotWithShape="0">
                    <a:schemeClr val="dk1">
                      <a:alpha val="40000"/>
                      <a:alpha val="40000"/>
                    </a:schemeClr>
                  </a:outerShdw>
                </a:effectLst>
              </a:rPr>
              <a:t>Visualization Demo</a:t>
            </a:r>
            <a:endParaRPr lang="en-US" altLang="en-GB" sz="4000">
              <a:solidFill>
                <a:schemeClr val="tx1"/>
              </a:solidFill>
              <a:effectLst>
                <a:outerShdw blurRad="38100" dist="19050" dir="2700000" algn="tl" rotWithShape="0">
                  <a:schemeClr val="dk1">
                    <a:alpha val="40000"/>
                    <a:alpha val="40000"/>
                  </a:schemeClr>
                </a:outerShdw>
              </a:effectLst>
            </a:endParaRPr>
          </a:p>
        </p:txBody>
      </p:sp>
      <p:pic>
        <p:nvPicPr>
          <p:cNvPr id="2" name="图片 1"/>
          <p:cNvPicPr/>
          <p:nvPr/>
        </p:nvPicPr>
        <p:blipFill>
          <a:blip r:embed="rId1">
            <a:alphaModFix amt="30000"/>
          </a:blip>
          <a:stretch>
            <a:fillRect/>
          </a:stretch>
        </p:blipFill>
        <p:spPr>
          <a:xfrm>
            <a:off x="0" y="0"/>
            <a:ext cx="9143365" cy="514413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4"/>
          <p:cNvSpPr txBox="1">
            <a:spLocks noGrp="1"/>
          </p:cNvSpPr>
          <p:nvPr>
            <p:ph type="body" idx="1"/>
          </p:nvPr>
        </p:nvSpPr>
        <p:spPr>
          <a:xfrm>
            <a:off x="342900" y="452925"/>
            <a:ext cx="2859300" cy="606000"/>
          </a:xfrm>
          <a:prstGeom prst="rect">
            <a:avLst/>
          </a:prstGeom>
        </p:spPr>
        <p:txBody>
          <a:bodyPr spcFirstLastPara="1" wrap="square" lIns="91425" tIns="91425" rIns="91425" bIns="91425" anchor="t" anchorCtr="0">
            <a:noAutofit/>
          </a:bodyPr>
          <a:lstStyle/>
          <a:p>
            <a:pPr marL="0" lvl="0" indent="0" algn="l" rtl="0">
              <a:spcBef>
                <a:spcPts val="0"/>
              </a:spcBef>
              <a:spcAft>
                <a:spcPts val="500"/>
              </a:spcAft>
              <a:buNone/>
            </a:pPr>
            <a:r>
              <a:rPr lang="en-GB" sz="2400"/>
              <a:t>0</a:t>
            </a:r>
            <a:r>
              <a:rPr lang="en-US" altLang="en-GB" sz="2400"/>
              <a:t>5</a:t>
            </a:r>
            <a:endParaRPr lang="en-US" altLang="en-GB" sz="2400"/>
          </a:p>
        </p:txBody>
      </p:sp>
      <p:sp>
        <p:nvSpPr>
          <p:cNvPr id="394" name="Google Shape;394;p44"/>
          <p:cNvSpPr txBox="1">
            <a:spLocks noGrp="1"/>
          </p:cNvSpPr>
          <p:nvPr>
            <p:ph type="title"/>
          </p:nvPr>
        </p:nvSpPr>
        <p:spPr>
          <a:xfrm>
            <a:off x="734060" y="1732280"/>
            <a:ext cx="7676515" cy="1974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4000">
                <a:solidFill>
                  <a:schemeClr val="tx1"/>
                </a:solidFill>
                <a:effectLst>
                  <a:outerShdw blurRad="38100" dist="19050" dir="2700000" algn="tl" rotWithShape="0">
                    <a:schemeClr val="dk1">
                      <a:alpha val="40000"/>
                      <a:alpha val="40000"/>
                    </a:schemeClr>
                  </a:outerShdw>
                </a:effectLst>
              </a:rPr>
              <a:t>Contributions</a:t>
            </a:r>
            <a:endParaRPr lang="en-US" altLang="en-GB" sz="4000">
              <a:solidFill>
                <a:schemeClr val="tx1"/>
              </a:solidFill>
              <a:effectLst>
                <a:outerShdw blurRad="38100" dist="19050" dir="2700000" algn="tl" rotWithShape="0">
                  <a:schemeClr val="dk1">
                    <a:alpha val="40000"/>
                    <a:alpha val="40000"/>
                  </a:schemeClr>
                </a:outerShdw>
              </a:effectLst>
            </a:endParaRPr>
          </a:p>
        </p:txBody>
      </p:sp>
      <p:pic>
        <p:nvPicPr>
          <p:cNvPr id="2" name="图片 1"/>
          <p:cNvPicPr/>
          <p:nvPr/>
        </p:nvPicPr>
        <p:blipFill>
          <a:blip r:embed="rId1">
            <a:alphaModFix amt="30000"/>
          </a:blip>
          <a:stretch>
            <a:fillRect/>
          </a:stretch>
        </p:blipFill>
        <p:spPr>
          <a:xfrm>
            <a:off x="-635" y="0"/>
            <a:ext cx="9144635" cy="5143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pic>
        <p:nvPicPr>
          <p:cNvPr id="2" name="图片 1"/>
          <p:cNvPicPr>
            <a:picLocks noChangeAspect="1"/>
          </p:cNvPicPr>
          <p:nvPr/>
        </p:nvPicPr>
        <p:blipFill>
          <a:blip r:embed="rId1">
            <a:alphaModFix amt="30000"/>
          </a:blip>
          <a:stretch>
            <a:fillRect/>
          </a:stretch>
        </p:blipFill>
        <p:spPr>
          <a:xfrm>
            <a:off x="0" y="0"/>
            <a:ext cx="9142730" cy="5143500"/>
          </a:xfrm>
          <a:prstGeom prst="rect">
            <a:avLst/>
          </a:prstGeom>
        </p:spPr>
      </p:pic>
      <p:sp>
        <p:nvSpPr>
          <p:cNvPr id="385" name="Google Shape;385;p43"/>
          <p:cNvSpPr txBox="1">
            <a:spLocks noGrp="1"/>
          </p:cNvSpPr>
          <p:nvPr>
            <p:ph type="title"/>
          </p:nvPr>
        </p:nvSpPr>
        <p:spPr>
          <a:xfrm>
            <a:off x="1102995" y="1685925"/>
            <a:ext cx="1899285" cy="128206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tx1"/>
                </a:solidFill>
                <a:effectLst>
                  <a:outerShdw blurRad="38100" dist="19050" dir="2700000" algn="tl" rotWithShape="0">
                    <a:schemeClr val="dk1">
                      <a:alpha val="40000"/>
                      <a:alpha val="40000"/>
                    </a:schemeClr>
                  </a:outerShdw>
                </a:effectLst>
              </a:rPr>
              <a:t>Contents</a:t>
            </a:r>
            <a:endParaRPr lang="en-GB">
              <a:solidFill>
                <a:schemeClr val="tx1"/>
              </a:solidFill>
              <a:effectLst>
                <a:outerShdw blurRad="38100" dist="19050" dir="2700000" algn="tl" rotWithShape="0">
                  <a:schemeClr val="dk1">
                    <a:alpha val="40000"/>
                    <a:alpha val="40000"/>
                  </a:schemeClr>
                </a:outerShdw>
              </a:effectLst>
            </a:endParaRPr>
          </a:p>
        </p:txBody>
      </p:sp>
      <p:sp>
        <p:nvSpPr>
          <p:cNvPr id="388" name="Google Shape;388;p43"/>
          <p:cNvSpPr txBox="1">
            <a:spLocks noGrp="1"/>
          </p:cNvSpPr>
          <p:nvPr>
            <p:ph type="subTitle" idx="2"/>
          </p:nvPr>
        </p:nvSpPr>
        <p:spPr>
          <a:xfrm>
            <a:off x="4651375" y="617855"/>
            <a:ext cx="4240530" cy="3908425"/>
          </a:xfrm>
          <a:prstGeom prst="rect">
            <a:avLst/>
          </a:prstGeom>
        </p:spPr>
        <p:txBody>
          <a:bodyPr spcFirstLastPara="1" wrap="square" lIns="91425" tIns="91425" rIns="91425" bIns="91425" anchor="ctr" anchorCtr="0">
            <a:noAutofit/>
          </a:bodyPr>
          <a:lstStyle/>
          <a:p>
            <a:pPr marL="0" lvl="0" indent="0" algn="l" rtl="0">
              <a:lnSpc>
                <a:spcPct val="150000"/>
              </a:lnSpc>
              <a:spcBef>
                <a:spcPts val="400"/>
              </a:spcBef>
              <a:spcAft>
                <a:spcPts val="0"/>
              </a:spcAft>
              <a:buNone/>
            </a:pPr>
            <a:r>
              <a:rPr lang="en-US" altLang="en-GB" sz="2000"/>
              <a:t>1.  Motivation</a:t>
            </a:r>
            <a:endParaRPr lang="en-GB" sz="2000"/>
          </a:p>
          <a:p>
            <a:pPr marL="0" lvl="0" indent="0" algn="l" rtl="0">
              <a:lnSpc>
                <a:spcPct val="150000"/>
              </a:lnSpc>
              <a:spcBef>
                <a:spcPts val="400"/>
              </a:spcBef>
              <a:spcAft>
                <a:spcPts val="0"/>
              </a:spcAft>
              <a:buNone/>
            </a:pPr>
            <a:r>
              <a:rPr lang="en-US" altLang="en-GB" sz="2000"/>
              <a:t>2.  Data Source &amp; Background</a:t>
            </a:r>
            <a:endParaRPr lang="en-US" altLang="zh-CN" sz="2000"/>
          </a:p>
          <a:p>
            <a:pPr marL="0" lvl="0" indent="0" algn="l" rtl="0">
              <a:lnSpc>
                <a:spcPct val="150000"/>
              </a:lnSpc>
              <a:spcBef>
                <a:spcPts val="400"/>
              </a:spcBef>
              <a:spcAft>
                <a:spcPts val="0"/>
              </a:spcAft>
              <a:buNone/>
            </a:pPr>
            <a:r>
              <a:rPr lang="en-US" altLang="en-GB" sz="2000"/>
              <a:t>3.  Methodology</a:t>
            </a:r>
            <a:endParaRPr lang="en-US" altLang="en-GB" sz="2000"/>
          </a:p>
          <a:p>
            <a:pPr marL="0" lvl="0" indent="0" algn="l" rtl="0">
              <a:lnSpc>
                <a:spcPct val="150000"/>
              </a:lnSpc>
              <a:spcBef>
                <a:spcPts val="400"/>
              </a:spcBef>
              <a:spcAft>
                <a:spcPts val="0"/>
              </a:spcAft>
              <a:buNone/>
            </a:pPr>
            <a:r>
              <a:rPr lang="en-US" altLang="en-GB" sz="2000"/>
              <a:t>4.  Visualization Demo</a:t>
            </a:r>
            <a:endParaRPr lang="en-US" altLang="en-GB" sz="2000"/>
          </a:p>
          <a:p>
            <a:pPr marL="0" lvl="0" indent="0" algn="l" rtl="0">
              <a:lnSpc>
                <a:spcPct val="150000"/>
              </a:lnSpc>
              <a:spcBef>
                <a:spcPts val="400"/>
              </a:spcBef>
              <a:spcAft>
                <a:spcPts val="0"/>
              </a:spcAft>
              <a:buNone/>
            </a:pPr>
            <a:r>
              <a:rPr lang="en-US" altLang="en-GB" sz="2000"/>
              <a:t>5.  Contributions</a:t>
            </a:r>
            <a:endParaRPr lang="en-US" altLang="en-GB" sz="2000"/>
          </a:p>
          <a:p>
            <a:pPr marL="0" lvl="0" indent="0" algn="l" rtl="0">
              <a:lnSpc>
                <a:spcPct val="150000"/>
              </a:lnSpc>
              <a:spcBef>
                <a:spcPts val="400"/>
              </a:spcBef>
              <a:spcAft>
                <a:spcPts val="0"/>
              </a:spcAft>
              <a:buNone/>
            </a:pPr>
            <a:r>
              <a:rPr lang="en-US" altLang="en-GB" sz="2000"/>
              <a:t>6.  Future Works</a:t>
            </a:r>
            <a:endParaRPr lang="en-US" altLang="en-GB" sz="2000"/>
          </a:p>
          <a:p>
            <a:pPr marL="0" lvl="0" indent="0" algn="l" rtl="0">
              <a:lnSpc>
                <a:spcPct val="150000"/>
              </a:lnSpc>
              <a:spcBef>
                <a:spcPts val="400"/>
              </a:spcBef>
              <a:spcAft>
                <a:spcPts val="0"/>
              </a:spcAft>
              <a:buNone/>
            </a:pPr>
            <a:r>
              <a:rPr lang="en-US" altLang="en-GB" sz="2000"/>
              <a:t>7.  References</a:t>
            </a:r>
            <a:endParaRPr lang="en-US" altLang="en-GB" sz="2000"/>
          </a:p>
          <a:p>
            <a:pPr marL="0" lvl="0" indent="0" algn="l" rtl="0">
              <a:lnSpc>
                <a:spcPct val="150000"/>
              </a:lnSpc>
              <a:spcBef>
                <a:spcPts val="400"/>
              </a:spcBef>
              <a:spcAft>
                <a:spcPts val="0"/>
              </a:spcAft>
              <a:buNone/>
            </a:pPr>
            <a:r>
              <a:rPr lang="en-US" altLang="en-GB" sz="2000"/>
              <a:t>8.  Task Allocation</a:t>
            </a:r>
            <a:endParaRPr lang="en-US" altLang="en-GB" sz="20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5"/>
          <p:cNvSpPr txBox="1">
            <a:spLocks noGrp="1"/>
          </p:cNvSpPr>
          <p:nvPr>
            <p:ph type="title"/>
          </p:nvPr>
        </p:nvSpPr>
        <p:spPr>
          <a:xfrm>
            <a:off x="-17" y="68406"/>
            <a:ext cx="88050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a:solidFill>
                  <a:schemeClr val="accent1"/>
                </a:solidFill>
                <a:effectLst>
                  <a:outerShdw blurRad="38100" dist="25400" dir="5400000" algn="ctr" rotWithShape="0">
                    <a:srgbClr val="6E747A">
                      <a:alpha val="43000"/>
                      <a:alpha val="43000"/>
                    </a:srgbClr>
                  </a:outerShdw>
                </a:effectLst>
                <a:sym typeface="+mn-ea"/>
              </a:rPr>
              <a:t>Contributions</a:t>
            </a:r>
            <a:br>
              <a:rPr lang="en-US" altLang="en-GB" sz="2400">
                <a:solidFill>
                  <a:schemeClr val="accent1"/>
                </a:solidFill>
                <a:effectLst>
                  <a:outerShdw blurRad="38100" dist="25400" dir="5400000" algn="ctr" rotWithShape="0">
                    <a:srgbClr val="6E747A">
                      <a:alpha val="43000"/>
                      <a:alpha val="43000"/>
                    </a:srgbClr>
                  </a:outerShdw>
                </a:effectLst>
                <a:sym typeface="+mn-ea"/>
              </a:rPr>
            </a:br>
            <a:endParaRPr lang="en-US" altLang="en-GB" sz="2400" dirty="0">
              <a:solidFill>
                <a:srgbClr val="FF0000"/>
              </a:solidFill>
              <a:effectLst>
                <a:outerShdw blurRad="38100" dist="25400" dir="5400000" algn="ctr" rotWithShape="0">
                  <a:srgbClr val="6E747A">
                    <a:alpha val="43000"/>
                    <a:alpha val="43000"/>
                  </a:srgbClr>
                </a:outerShdw>
              </a:effectLst>
              <a:sym typeface="+mn-ea"/>
            </a:endParaRPr>
          </a:p>
        </p:txBody>
      </p:sp>
      <p:sp>
        <p:nvSpPr>
          <p:cNvPr id="3" name="矩形 2"/>
          <p:cNvSpPr/>
          <p:nvPr/>
        </p:nvSpPr>
        <p:spPr>
          <a:xfrm>
            <a:off x="-635" y="567690"/>
            <a:ext cx="9144635" cy="36000"/>
          </a:xfrm>
          <a:prstGeom prst="rect">
            <a:avLst/>
          </a:prstGeom>
        </p:spPr>
        <p:style>
          <a:lnRef idx="0">
            <a:srgbClr val="FFFFFF"/>
          </a:lnRef>
          <a:fillRef idx="1">
            <a:schemeClr val="accent1"/>
          </a:fillRef>
          <a:effectRef idx="0">
            <a:srgbClr val="FFFFFF"/>
          </a:effectRef>
          <a:fontRef idx="minor">
            <a:schemeClr val="lt1"/>
          </a:fontRef>
        </p:style>
        <p:txBody>
          <a:bodyPr rtlCol="0" anchor="ctr"/>
          <a:p>
            <a:pPr algn="ctr"/>
            <a:endParaRPr lang="zh-CN" altLang="en-US"/>
          </a:p>
        </p:txBody>
      </p:sp>
      <p:sp>
        <p:nvSpPr>
          <p:cNvPr id="4" name="Text Box 3"/>
          <p:cNvSpPr txBox="1"/>
          <p:nvPr/>
        </p:nvSpPr>
        <p:spPr>
          <a:xfrm>
            <a:off x="434975" y="1972310"/>
            <a:ext cx="9537700" cy="1598295"/>
          </a:xfrm>
          <a:prstGeom prst="rect">
            <a:avLst/>
          </a:prstGeom>
        </p:spPr>
        <p:txBody>
          <a:bodyPr wrap="square">
            <a:noAutofit/>
          </a:bodyPr>
          <a:p>
            <a:pPr marL="0" indent="0"/>
            <a:endParaRPr lang="en-US" altLang="zh-CN" sz="1600" b="1" i="0">
              <a:solidFill>
                <a:srgbClr val="F0F6FC"/>
              </a:solidFill>
              <a:latin typeface="-apple-system"/>
              <a:ea typeface="-apple-system"/>
            </a:endParaRPr>
          </a:p>
          <a:p>
            <a:pPr marL="266700" indent="0">
              <a:buAutoNum type="arabicPeriod"/>
            </a:pPr>
            <a:r>
              <a:rPr lang="en-US" altLang="zh-CN" sz="1200" b="1" i="0">
                <a:solidFill>
                  <a:schemeClr val="tx1"/>
                </a:solidFill>
                <a:latin typeface="+mj-lt"/>
                <a:ea typeface="-apple-system"/>
                <a:cs typeface="+mj-lt"/>
              </a:rPr>
              <a:t> Data Accessibility:</a:t>
            </a:r>
            <a:r>
              <a:rPr lang="en-US" altLang="zh-CN" sz="1200" b="0" i="0">
                <a:solidFill>
                  <a:schemeClr val="tx1"/>
                </a:solidFill>
                <a:latin typeface="+mj-lt"/>
                <a:ea typeface="-apple-system"/>
                <a:cs typeface="+mj-lt"/>
              </a:rPr>
              <a:t> Simplifies working with the complex Waymo dataset through intuitive visualization tools.</a:t>
            </a:r>
            <a:endParaRPr lang="en-US" altLang="zh-CN" sz="1200" b="0" i="0">
              <a:solidFill>
                <a:schemeClr val="tx1"/>
              </a:solidFill>
              <a:latin typeface="+mj-lt"/>
              <a:ea typeface="-apple-system"/>
              <a:cs typeface="+mj-lt"/>
            </a:endParaRPr>
          </a:p>
          <a:p>
            <a:pPr marL="266700" indent="0">
              <a:buAutoNum type="arabicPeriod"/>
            </a:pPr>
            <a:endParaRPr lang="en-US" altLang="zh-CN" sz="1200" b="1" i="0">
              <a:solidFill>
                <a:schemeClr val="tx1"/>
              </a:solidFill>
              <a:latin typeface="+mj-lt"/>
              <a:ea typeface="-apple-system"/>
              <a:cs typeface="+mj-lt"/>
            </a:endParaRPr>
          </a:p>
          <a:p>
            <a:pPr marL="266700" indent="0">
              <a:buAutoNum type="arabicPeriod"/>
            </a:pPr>
            <a:r>
              <a:rPr lang="en-US" altLang="zh-CN" sz="1200" b="1" i="0">
                <a:solidFill>
                  <a:schemeClr val="tx1"/>
                </a:solidFill>
                <a:latin typeface="+mj-lt"/>
                <a:ea typeface="-apple-system"/>
                <a:cs typeface="+mj-lt"/>
              </a:rPr>
              <a:t> Analysis Framework:</a:t>
            </a:r>
            <a:r>
              <a:rPr lang="en-US" altLang="zh-CN" sz="1200" b="0" i="0">
                <a:solidFill>
                  <a:schemeClr val="tx1"/>
                </a:solidFill>
                <a:latin typeface="+mj-lt"/>
                <a:ea typeface="-apple-system"/>
                <a:cs typeface="+mj-lt"/>
              </a:rPr>
              <a:t> Provides a modular framework for analyzing multi-sensor autonomous driving data.</a:t>
            </a:r>
            <a:endParaRPr lang="en-US" altLang="zh-CN" sz="1200" b="0" i="0">
              <a:solidFill>
                <a:schemeClr val="tx1"/>
              </a:solidFill>
              <a:latin typeface="+mj-lt"/>
              <a:ea typeface="-apple-system"/>
              <a:cs typeface="+mj-lt"/>
            </a:endParaRPr>
          </a:p>
          <a:p>
            <a:pPr marL="266700" indent="0">
              <a:buAutoNum type="arabicPeriod"/>
            </a:pPr>
            <a:endParaRPr lang="en-US" altLang="zh-CN" sz="1200" b="1" i="0">
              <a:solidFill>
                <a:schemeClr val="tx1"/>
              </a:solidFill>
              <a:latin typeface="+mj-lt"/>
              <a:ea typeface="-apple-system"/>
              <a:cs typeface="+mj-lt"/>
            </a:endParaRPr>
          </a:p>
          <a:p>
            <a:pPr marL="266700" indent="0">
              <a:buAutoNum type="arabicPeriod"/>
            </a:pPr>
            <a:r>
              <a:rPr lang="en-US" altLang="zh-CN" sz="1200" b="1" i="0">
                <a:solidFill>
                  <a:schemeClr val="tx1"/>
                </a:solidFill>
                <a:latin typeface="+mj-lt"/>
                <a:ea typeface="-apple-system"/>
                <a:cs typeface="+mj-lt"/>
              </a:rPr>
              <a:t> Visualization Techniques:</a:t>
            </a:r>
            <a:r>
              <a:rPr lang="en-US" altLang="zh-CN" sz="1200" b="0" i="0">
                <a:solidFill>
                  <a:schemeClr val="tx1"/>
                </a:solidFill>
                <a:latin typeface="+mj-lt"/>
                <a:ea typeface="-apple-system"/>
                <a:cs typeface="+mj-lt"/>
              </a:rPr>
              <a:t> Implements novel visualization approaches for understanding sensor fusion and perception.</a:t>
            </a:r>
            <a:endParaRPr lang="en-US" altLang="zh-CN" sz="1200" b="0" i="0">
              <a:solidFill>
                <a:schemeClr val="tx1"/>
              </a:solidFill>
              <a:latin typeface="+mj-lt"/>
              <a:ea typeface="-apple-system"/>
              <a:cs typeface="+mj-lt"/>
            </a:endParaRPr>
          </a:p>
          <a:p>
            <a:pPr marL="266700" indent="0">
              <a:buAutoNum type="arabicPeriod"/>
            </a:pPr>
            <a:endParaRPr lang="en-US" altLang="zh-CN" sz="1200" b="0" i="0">
              <a:solidFill>
                <a:schemeClr val="tx1"/>
              </a:solidFill>
              <a:latin typeface="+mj-lt"/>
              <a:ea typeface="-apple-system"/>
              <a:cs typeface="+mj-lt"/>
            </a:endParaRPr>
          </a:p>
          <a:p>
            <a:pPr marL="266700" indent="0">
              <a:buAutoNum type="arabicPeriod"/>
            </a:pPr>
            <a:r>
              <a:rPr lang="en-US" altLang="zh-CN" sz="1200" b="1" i="0">
                <a:solidFill>
                  <a:schemeClr val="tx1"/>
                </a:solidFill>
                <a:latin typeface="+mj-lt"/>
                <a:ea typeface="-apple-system"/>
                <a:cs typeface="+mj-lt"/>
              </a:rPr>
              <a:t> Educational Resource:</a:t>
            </a:r>
            <a:r>
              <a:rPr lang="en-US" altLang="zh-CN" sz="1200" b="0" i="0">
                <a:solidFill>
                  <a:schemeClr val="tx1"/>
                </a:solidFill>
                <a:latin typeface="+mj-lt"/>
                <a:ea typeface="-apple-system"/>
                <a:cs typeface="+mj-lt"/>
              </a:rPr>
              <a:t> Serves as a learning tool for understanding autonomous driving perception systems.</a:t>
            </a:r>
            <a:endParaRPr lang="en-US" altLang="zh-CN" sz="1200" b="0" i="0">
              <a:solidFill>
                <a:schemeClr val="tx1"/>
              </a:solidFill>
              <a:latin typeface="+mj-lt"/>
              <a:ea typeface="-apple-system"/>
              <a:cs typeface="+mj-lt"/>
            </a:endParaRPr>
          </a:p>
        </p:txBody>
      </p:sp>
      <p:pic>
        <p:nvPicPr>
          <p:cNvPr id="6" name="labels-2d">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603885"/>
            <a:ext cx="9144635" cy="1402715"/>
          </a:xfrm>
          <a:prstGeom prst="rect">
            <a:avLst/>
          </a:prstGeom>
        </p:spPr>
      </p:pic>
      <p:pic>
        <p:nvPicPr>
          <p:cNvPr id="7" name="2d-video-panoptic-segmentation">
            <a:hlinkClick r:id="" action="ppaction://media"/>
          </p:cNvPr>
          <p:cNvPicPr/>
          <p:nvPr>
            <a:videoFile r:link="rId5"/>
            <p:extLst>
              <p:ext uri="{DAA4B4D4-6D71-4841-9C94-3DE7FCFB9230}">
                <p14:media xmlns:p14="http://schemas.microsoft.com/office/powerpoint/2010/main" r:embed="rId6"/>
              </p:ext>
            </p:extLst>
            <p:custDataLst>
              <p:tags r:id="rId7"/>
            </p:custDataLst>
          </p:nvPr>
        </p:nvPicPr>
        <p:blipFill>
          <a:blip r:embed="rId8"/>
          <a:stretch>
            <a:fillRect/>
          </a:stretch>
        </p:blipFill>
        <p:spPr>
          <a:xfrm>
            <a:off x="0" y="3761105"/>
            <a:ext cx="9144635" cy="1382395"/>
          </a:xfrm>
          <a:prstGeom prst="rect">
            <a:avLst/>
          </a:prstGeom>
        </p:spPr>
      </p:pic>
    </p:spTree>
  </p:cSld>
  <p:clrMapOvr>
    <a:masterClrMapping/>
  </p:clrMapOvr>
  <p:timing>
    <p:tnLst>
      <p:par>
        <p:cTn id="1" dur="indefinite" restart="never" nodeType="tmRoot">
          <p:childTnLst>
            <p:video fullScrn="0">
              <p:cMediaNode>
                <p:cTn id="2" repeatCount="indefinite" fill="hold" display="1">
                  <p:stCondLst>
                    <p:cond delay="indefinite"/>
                  </p:stCondLst>
                </p:cTn>
                <p:tgtEl>
                  <p:spTgt spid="6"/>
                </p:tgtEl>
              </p:cMediaNode>
            </p:video>
            <p:video fullScrn="0">
              <p:cMediaNode>
                <p:cTn id="3" repeatCount="indefinite" fill="hold" display="1">
                  <p:stCondLst>
                    <p:cond delay="indefinite"/>
                  </p:stCondLst>
                </p:cTn>
                <p:tgtEl>
                  <p:spTgt spid="7"/>
                </p:tgtEl>
              </p:cMediaNode>
            </p:video>
            <p:seq concurrent="1" nextAc="seek">
              <p:cTn id="4" restart="whenNotActive" fill="hold" evtFilter="cancelBubble" nodeType="interactiveSeq">
                <p:stCondLst>
                  <p:cond evt="onClick" delay="0">
                    <p:tgtEl>
                      <p:spTgt spid="7"/>
                    </p:tgtEl>
                  </p:cond>
                </p:stCondLst>
                <p:endSync evt="end" delay="0">
                  <p:rtn val="all"/>
                </p:endSync>
                <p:childTnLst>
                  <p:par>
                    <p:cTn id="5" fill="hold">
                      <p:stCondLst>
                        <p:cond delay="0"/>
                      </p:stCondLst>
                      <p:childTnLst>
                        <p:par>
                          <p:cTn id="6" fill="hold">
                            <p:stCondLst>
                              <p:cond delay="0"/>
                            </p:stCondLst>
                            <p:childTnLst>
                              <p:par>
                                <p:cTn id="7" presetID="2" presetClass="mediacall" presetSubtype="0" fill="hold" nodeType="clickEffect">
                                  <p:stCondLst>
                                    <p:cond delay="0"/>
                                  </p:stCondLst>
                                  <p:childTnLst>
                                    <p:cmd type="call" cmd="togglePause">
                                      <p:cBhvr additive="base">
                                        <p:cTn id="8" dur="1" fill="hold"/>
                                        <p:tgtEl>
                                          <p:spTgt spid="7"/>
                                        </p:tgtEl>
                                      </p:cBhvr>
                                    </p:cmd>
                                  </p:childTnLst>
                                </p:cTn>
                              </p:par>
                            </p:childTnLst>
                          </p:cTn>
                        </p:par>
                      </p:childTnLst>
                    </p:cTn>
                  </p:par>
                </p:childTnLst>
              </p:cTn>
              <p:nextCondLst>
                <p:cond evt="onClick" delay="0">
                  <p:tgtEl>
                    <p:spTgt spid="7"/>
                  </p:tgtEl>
                </p:cond>
              </p:nextCondLst>
            </p:seq>
            <p:seq concurrent="1" nextAc="seek">
              <p:cTn id="9" restart="whenNotActive" fill="hold" evtFilter="cancelBubble" nodeType="interactiveSeq">
                <p:stCondLst>
                  <p:cond evt="onClick" delay="0">
                    <p:tgtEl>
                      <p:spTgt spid="6"/>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additive="base">
                                        <p:cTn id="13"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4"/>
          <p:cNvSpPr txBox="1">
            <a:spLocks noGrp="1"/>
          </p:cNvSpPr>
          <p:nvPr>
            <p:ph type="body" idx="1"/>
          </p:nvPr>
        </p:nvSpPr>
        <p:spPr>
          <a:xfrm>
            <a:off x="342900" y="452925"/>
            <a:ext cx="2859300" cy="606000"/>
          </a:xfrm>
          <a:prstGeom prst="rect">
            <a:avLst/>
          </a:prstGeom>
        </p:spPr>
        <p:txBody>
          <a:bodyPr spcFirstLastPara="1" wrap="square" lIns="91425" tIns="91425" rIns="91425" bIns="91425" anchor="t" anchorCtr="0">
            <a:noAutofit/>
          </a:bodyPr>
          <a:lstStyle/>
          <a:p>
            <a:pPr marL="0" lvl="0" indent="0" algn="l" rtl="0">
              <a:spcBef>
                <a:spcPts val="0"/>
              </a:spcBef>
              <a:spcAft>
                <a:spcPts val="500"/>
              </a:spcAft>
              <a:buNone/>
            </a:pPr>
            <a:r>
              <a:rPr lang="en-GB" sz="2400"/>
              <a:t>0</a:t>
            </a:r>
            <a:r>
              <a:rPr lang="en-US" altLang="en-GB" sz="2400"/>
              <a:t>6</a:t>
            </a:r>
            <a:endParaRPr lang="en-US" altLang="en-GB" sz="2400"/>
          </a:p>
        </p:txBody>
      </p:sp>
      <p:sp>
        <p:nvSpPr>
          <p:cNvPr id="394" name="Google Shape;394;p44"/>
          <p:cNvSpPr txBox="1">
            <a:spLocks noGrp="1"/>
          </p:cNvSpPr>
          <p:nvPr>
            <p:ph type="title"/>
          </p:nvPr>
        </p:nvSpPr>
        <p:spPr>
          <a:xfrm>
            <a:off x="734060" y="1732280"/>
            <a:ext cx="7676515" cy="1974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4000">
                <a:solidFill>
                  <a:schemeClr val="tx1"/>
                </a:solidFill>
                <a:effectLst>
                  <a:outerShdw blurRad="38100" dist="19050" dir="2700000" algn="tl" rotWithShape="0">
                    <a:schemeClr val="dk1">
                      <a:alpha val="40000"/>
                      <a:alpha val="40000"/>
                    </a:schemeClr>
                  </a:outerShdw>
                </a:effectLst>
              </a:rPr>
              <a:t>Future Works</a:t>
            </a:r>
            <a:endParaRPr lang="en-US" altLang="en-GB" sz="4000">
              <a:solidFill>
                <a:schemeClr val="tx1"/>
              </a:solidFill>
              <a:effectLst>
                <a:outerShdw blurRad="38100" dist="19050" dir="2700000" algn="tl" rotWithShape="0">
                  <a:schemeClr val="dk1">
                    <a:alpha val="40000"/>
                    <a:alpha val="40000"/>
                  </a:schemeClr>
                </a:outerShdw>
              </a:effectLst>
            </a:endParaRPr>
          </a:p>
        </p:txBody>
      </p:sp>
      <p:pic>
        <p:nvPicPr>
          <p:cNvPr id="2" name="图片 1"/>
          <p:cNvPicPr/>
          <p:nvPr/>
        </p:nvPicPr>
        <p:blipFill>
          <a:blip r:embed="rId1">
            <a:alphaModFix amt="30000"/>
          </a:blip>
          <a:stretch>
            <a:fillRect/>
          </a:stretch>
        </p:blipFill>
        <p:spPr>
          <a:xfrm>
            <a:off x="0" y="-635"/>
            <a:ext cx="9144635" cy="514413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pic>
        <p:nvPicPr>
          <p:cNvPr id="8" name="Picture 7"/>
          <p:cNvPicPr/>
          <p:nvPr/>
        </p:nvPicPr>
        <p:blipFill>
          <a:blip r:embed="rId1"/>
          <a:stretch>
            <a:fillRect/>
          </a:stretch>
        </p:blipFill>
        <p:spPr>
          <a:xfrm>
            <a:off x="0" y="603885"/>
            <a:ext cx="9144635" cy="4539615"/>
          </a:xfrm>
          <a:prstGeom prst="rect">
            <a:avLst/>
          </a:prstGeom>
        </p:spPr>
      </p:pic>
      <p:sp>
        <p:nvSpPr>
          <p:cNvPr id="399" name="Google Shape;399;p45"/>
          <p:cNvSpPr txBox="1">
            <a:spLocks noGrp="1"/>
          </p:cNvSpPr>
          <p:nvPr>
            <p:ph type="title"/>
          </p:nvPr>
        </p:nvSpPr>
        <p:spPr>
          <a:xfrm>
            <a:off x="-17" y="68406"/>
            <a:ext cx="88050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a:solidFill>
                  <a:schemeClr val="accent1"/>
                </a:solidFill>
                <a:effectLst>
                  <a:outerShdw blurRad="38100" dist="25400" dir="5400000" algn="ctr" rotWithShape="0">
                    <a:srgbClr val="6E747A">
                      <a:alpha val="43000"/>
                      <a:alpha val="43000"/>
                    </a:srgbClr>
                  </a:outerShdw>
                </a:effectLst>
                <a:sym typeface="+mn-ea"/>
              </a:rPr>
              <a:t>Future Works</a:t>
            </a:r>
            <a:endParaRPr lang="en-US" altLang="en-GB" sz="2400" dirty="0">
              <a:solidFill>
                <a:srgbClr val="FF0000"/>
              </a:solidFill>
              <a:effectLst>
                <a:outerShdw blurRad="38100" dist="25400" dir="5400000" algn="ctr" rotWithShape="0">
                  <a:srgbClr val="6E747A">
                    <a:alpha val="43000"/>
                    <a:alpha val="43000"/>
                  </a:srgbClr>
                </a:outerShdw>
              </a:effectLst>
              <a:sym typeface="+mn-ea"/>
            </a:endParaRPr>
          </a:p>
        </p:txBody>
      </p:sp>
      <p:sp>
        <p:nvSpPr>
          <p:cNvPr id="3" name="矩形 2"/>
          <p:cNvSpPr/>
          <p:nvPr/>
        </p:nvSpPr>
        <p:spPr>
          <a:xfrm>
            <a:off x="-635" y="567690"/>
            <a:ext cx="9144635" cy="36000"/>
          </a:xfrm>
          <a:prstGeom prst="rect">
            <a:avLst/>
          </a:prstGeom>
        </p:spPr>
        <p:style>
          <a:lnRef idx="0">
            <a:srgbClr val="FFFFFF"/>
          </a:lnRef>
          <a:fillRef idx="1">
            <a:schemeClr val="accent1"/>
          </a:fillRef>
          <a:effectRef idx="0">
            <a:srgbClr val="FFFFFF"/>
          </a:effectRef>
          <a:fontRef idx="minor">
            <a:schemeClr val="lt1"/>
          </a:fontRef>
        </p:style>
        <p:txBody>
          <a:bodyPr rtlCol="0" anchor="ctr"/>
          <a:p>
            <a:pPr algn="ctr"/>
            <a:endParaRPr lang="zh-CN" altLang="en-US"/>
          </a:p>
        </p:txBody>
      </p:sp>
      <p:pic>
        <p:nvPicPr>
          <p:cNvPr id="9" name="Picture 8"/>
          <p:cNvPicPr>
            <a:picLocks noChangeAspect="1"/>
          </p:cNvPicPr>
          <p:nvPr/>
        </p:nvPicPr>
        <p:blipFill>
          <a:blip r:embed="rId2"/>
          <a:stretch>
            <a:fillRect/>
          </a:stretch>
        </p:blipFill>
        <p:spPr>
          <a:xfrm>
            <a:off x="1397000" y="3740150"/>
            <a:ext cx="3630295" cy="1403350"/>
          </a:xfrm>
          <a:prstGeom prst="rect">
            <a:avLst/>
          </a:prstGeom>
        </p:spPr>
      </p:pic>
      <p:sp>
        <p:nvSpPr>
          <p:cNvPr id="4" name="Text Box 3"/>
          <p:cNvSpPr txBox="1"/>
          <p:nvPr/>
        </p:nvSpPr>
        <p:spPr>
          <a:xfrm>
            <a:off x="86360" y="1902460"/>
            <a:ext cx="6002020" cy="3210560"/>
          </a:xfrm>
          <a:prstGeom prst="rect">
            <a:avLst/>
          </a:prstGeom>
        </p:spPr>
        <p:txBody>
          <a:bodyPr wrap="square">
            <a:spAutoFit/>
          </a:bodyPr>
          <a:p>
            <a:pPr>
              <a:spcAft>
                <a:spcPct val="60000"/>
              </a:spcAft>
            </a:pPr>
            <a:r>
              <a:rPr lang="en-US" altLang="zh-CN" sz="1600" b="1">
                <a:solidFill>
                  <a:schemeClr val="bg1"/>
                </a:solidFill>
              </a:rPr>
              <a:t>Integration with Real-Time Simulation</a:t>
            </a:r>
            <a:endParaRPr lang="en-US" altLang="zh-CN" sz="1600" b="1">
              <a:solidFill>
                <a:schemeClr val="bg1"/>
              </a:solidFill>
            </a:endParaRPr>
          </a:p>
          <a:p>
            <a:pPr marL="0" indent="0" eaLnBrk="1" fontAlgn="auto" latinLnBrk="0" hangingPunct="1"/>
            <a:r>
              <a:rPr lang="en-US" altLang="zh-CN" sz="1600" b="1"/>
              <a:t>Goal:</a:t>
            </a:r>
            <a:endParaRPr lang="en-US" altLang="zh-CN" sz="1600" b="1"/>
          </a:p>
          <a:p>
            <a:pPr marL="0" indent="0" eaLnBrk="1" fontAlgn="auto" latinLnBrk="0" hangingPunct="1"/>
            <a:r>
              <a:rPr lang="en-US" altLang="zh-CN" sz="1600"/>
              <a:t>Extend the project to support real-time simulation, aligning with the Sim Agents Challenge’s focus on closed-loop, interactive agent behavior.</a:t>
            </a:r>
            <a:endParaRPr lang="en-US" altLang="zh-CN" sz="1600"/>
          </a:p>
          <a:p>
            <a:pPr marL="0" indent="0" eaLnBrk="1" fontAlgn="auto" latinLnBrk="0" hangingPunct="1"/>
            <a:endParaRPr lang="en-US" altLang="zh-CN" sz="1600"/>
          </a:p>
          <a:p>
            <a:pPr marL="0" indent="0" eaLnBrk="1" fontAlgn="auto" latinLnBrk="0" hangingPunct="1"/>
            <a:r>
              <a:rPr lang="en-US" altLang="zh-CN" sz="1600" b="1"/>
              <a:t>Approach:</a:t>
            </a:r>
            <a:r>
              <a:rPr lang="en-US" altLang="zh-CN" sz="1600"/>
              <a:t> </a:t>
            </a:r>
            <a:endParaRPr lang="en-US" altLang="zh-CN" sz="1600"/>
          </a:p>
          <a:p>
            <a:pPr marL="0" indent="0" eaLnBrk="1" fontAlgn="auto" latinLnBrk="0" hangingPunct="1"/>
            <a:r>
              <a:rPr lang="en-US" altLang="zh-CN" sz="1600"/>
              <a:t>Incorporate predictive models (e.g., motion transformers) to simulate future trajectories, building on the current time-series and point cloud processing capabilities.</a:t>
            </a:r>
            <a:endParaRPr lang="en-US" altLang="zh-CN" sz="1600"/>
          </a:p>
          <a:p>
            <a:pPr marL="0" indent="0" eaLnBrk="1" fontAlgn="auto" latinLnBrk="0" hangingPunct="1"/>
            <a:endParaRPr lang="en-US" altLang="zh-CN" sz="1600"/>
          </a:p>
          <a:p>
            <a:pPr marL="0" indent="0" eaLnBrk="1" fontAlgn="auto" latinLnBrk="0" hangingPunct="1"/>
            <a:endParaRPr lang="en-US" altLang="zh-CN" sz="16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4"/>
          <p:cNvSpPr txBox="1">
            <a:spLocks noGrp="1"/>
          </p:cNvSpPr>
          <p:nvPr>
            <p:ph type="body" idx="1"/>
          </p:nvPr>
        </p:nvSpPr>
        <p:spPr>
          <a:xfrm>
            <a:off x="342900" y="452925"/>
            <a:ext cx="2859300" cy="606000"/>
          </a:xfrm>
          <a:prstGeom prst="rect">
            <a:avLst/>
          </a:prstGeom>
        </p:spPr>
        <p:txBody>
          <a:bodyPr spcFirstLastPara="1" wrap="square" lIns="91425" tIns="91425" rIns="91425" bIns="91425" anchor="t" anchorCtr="0">
            <a:noAutofit/>
          </a:bodyPr>
          <a:lstStyle/>
          <a:p>
            <a:pPr marL="0" lvl="0" indent="0" algn="l" rtl="0">
              <a:spcBef>
                <a:spcPts val="0"/>
              </a:spcBef>
              <a:spcAft>
                <a:spcPts val="500"/>
              </a:spcAft>
              <a:buNone/>
            </a:pPr>
            <a:r>
              <a:rPr lang="en-GB" sz="2400"/>
              <a:t>0</a:t>
            </a:r>
            <a:r>
              <a:rPr lang="en-US" altLang="en-GB" sz="2400"/>
              <a:t>7</a:t>
            </a:r>
            <a:endParaRPr lang="en-US" altLang="en-GB" sz="2400"/>
          </a:p>
        </p:txBody>
      </p:sp>
      <p:sp>
        <p:nvSpPr>
          <p:cNvPr id="394" name="Google Shape;394;p44"/>
          <p:cNvSpPr txBox="1">
            <a:spLocks noGrp="1"/>
          </p:cNvSpPr>
          <p:nvPr>
            <p:ph type="title"/>
          </p:nvPr>
        </p:nvSpPr>
        <p:spPr>
          <a:xfrm>
            <a:off x="734060" y="1732280"/>
            <a:ext cx="7676515" cy="1974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4000">
                <a:solidFill>
                  <a:schemeClr val="tx1"/>
                </a:solidFill>
                <a:effectLst>
                  <a:outerShdw blurRad="38100" dist="19050" dir="2700000" algn="tl" rotWithShape="0">
                    <a:schemeClr val="dk1">
                      <a:alpha val="40000"/>
                      <a:alpha val="40000"/>
                    </a:schemeClr>
                  </a:outerShdw>
                </a:effectLst>
              </a:rPr>
              <a:t>References</a:t>
            </a:r>
            <a:endParaRPr lang="en-US" altLang="en-GB" sz="4000">
              <a:solidFill>
                <a:schemeClr val="tx1"/>
              </a:solidFill>
              <a:effectLst>
                <a:outerShdw blurRad="38100" dist="19050" dir="2700000" algn="tl" rotWithShape="0">
                  <a:schemeClr val="dk1">
                    <a:alpha val="40000"/>
                    <a:alpha val="40000"/>
                  </a:schemeClr>
                </a:outerShdw>
              </a:effectLst>
            </a:endParaRPr>
          </a:p>
        </p:txBody>
      </p:sp>
      <p:pic>
        <p:nvPicPr>
          <p:cNvPr id="2" name="图片 1"/>
          <p:cNvPicPr/>
          <p:nvPr/>
        </p:nvPicPr>
        <p:blipFill>
          <a:blip r:embed="rId1">
            <a:alphaModFix amt="30000"/>
          </a:blip>
          <a:stretch>
            <a:fillRect/>
          </a:stretch>
        </p:blipFill>
        <p:spPr>
          <a:xfrm>
            <a:off x="0" y="-635"/>
            <a:ext cx="9144000" cy="514477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5"/>
          <p:cNvSpPr txBox="1">
            <a:spLocks noGrp="1"/>
          </p:cNvSpPr>
          <p:nvPr>
            <p:ph type="title"/>
          </p:nvPr>
        </p:nvSpPr>
        <p:spPr>
          <a:xfrm>
            <a:off x="-17" y="68406"/>
            <a:ext cx="8805000" cy="535500"/>
          </a:xfrm>
          <a:prstGeom prst="rect">
            <a:avLst/>
          </a:prstGeom>
        </p:spPr>
        <p:txBody>
          <a:bodyPr spcFirstLastPara="1" wrap="square" lIns="91425" tIns="91425" rIns="91425" bIns="91425" anchor="t" anchorCtr="0">
            <a:noAutofit/>
            <a:scene3d>
              <a:camera prst="orthographicFront"/>
              <a:lightRig rig="threePt" dir="t"/>
            </a:scene3d>
          </a:bodyPr>
          <a:lstStyle/>
          <a:p>
            <a:pPr marL="0" lvl="0" indent="0" algn="l" rtl="0">
              <a:spcBef>
                <a:spcPts val="0"/>
              </a:spcBef>
              <a:spcAft>
                <a:spcPts val="0"/>
              </a:spcAft>
              <a:buNone/>
            </a:pPr>
            <a:r>
              <a:rPr lang="en-US" altLang="en-GB" sz="2400" dirty="0">
                <a:ln/>
                <a:solidFill>
                  <a:schemeClr val="accent1"/>
                </a:solidFill>
                <a:effectLst>
                  <a:outerShdw blurRad="38100" dist="25400" dir="5400000" algn="ctr" rotWithShape="0">
                    <a:srgbClr val="6E747A">
                      <a:alpha val="43000"/>
                    </a:srgbClr>
                  </a:outerShdw>
                </a:effectLst>
                <a:sym typeface="+mn-ea"/>
              </a:rPr>
              <a:t>References</a:t>
            </a:r>
            <a:endParaRPr lang="en-US" altLang="en-GB" sz="2400" dirty="0">
              <a:ln/>
              <a:solidFill>
                <a:schemeClr val="accent1"/>
              </a:solidFill>
              <a:effectLst>
                <a:outerShdw blurRad="38100" dist="25400" dir="5400000" algn="ctr" rotWithShape="0">
                  <a:srgbClr val="6E747A">
                    <a:alpha val="43000"/>
                  </a:srgbClr>
                </a:outerShdw>
              </a:effectLst>
              <a:sym typeface="+mn-ea"/>
            </a:endParaRPr>
          </a:p>
        </p:txBody>
      </p:sp>
      <p:sp>
        <p:nvSpPr>
          <p:cNvPr id="3" name="矩形 2"/>
          <p:cNvSpPr/>
          <p:nvPr/>
        </p:nvSpPr>
        <p:spPr>
          <a:xfrm>
            <a:off x="-635" y="567690"/>
            <a:ext cx="9144635" cy="36000"/>
          </a:xfrm>
          <a:prstGeom prst="rect">
            <a:avLst/>
          </a:prstGeom>
        </p:spPr>
        <p:style>
          <a:lnRef idx="0">
            <a:srgbClr val="FFFFFF"/>
          </a:lnRef>
          <a:fillRef idx="1">
            <a:schemeClr val="accent1"/>
          </a:fillRef>
          <a:effectRef idx="0">
            <a:srgbClr val="FFFFFF"/>
          </a:effectRef>
          <a:fontRef idx="minor">
            <a:schemeClr val="lt1"/>
          </a:fontRef>
        </p:style>
        <p:txBody>
          <a:bodyPr rtlCol="0" anchor="ctr"/>
          <a:p>
            <a:pPr algn="ctr"/>
            <a:endParaRPr lang="zh-CN" altLang="en-US"/>
          </a:p>
        </p:txBody>
      </p:sp>
      <p:sp>
        <p:nvSpPr>
          <p:cNvPr id="2" name="Text Box 1"/>
          <p:cNvSpPr txBox="1"/>
          <p:nvPr/>
        </p:nvSpPr>
        <p:spPr>
          <a:xfrm>
            <a:off x="143510" y="655955"/>
            <a:ext cx="8372475" cy="4661535"/>
          </a:xfrm>
          <a:prstGeom prst="rect">
            <a:avLst/>
          </a:prstGeom>
          <a:noFill/>
        </p:spPr>
        <p:txBody>
          <a:bodyPr wrap="square" rtlCol="0" anchor="t">
            <a:spAutoFit/>
          </a:bodyPr>
          <a:p>
            <a:pPr marL="228600" indent="-228600">
              <a:buAutoNum type="arabicPeriod"/>
            </a:pPr>
            <a:r>
              <a:rPr lang="en-US" sz="900"/>
              <a:t>Waymo Team. (2020). *Waymo Open Dataset: Perception Dataset*. Retrieved March 31, 2025, from https://waymo.com/open/data/perception/</a:t>
            </a:r>
            <a:endParaRPr lang="en-US" sz="900"/>
          </a:p>
          <a:p>
            <a:pPr marL="228600" indent="-228600">
              <a:buAutoNum type="arabicPeriod"/>
            </a:pPr>
            <a:r>
              <a:rPr lang="en-US" sz="900"/>
              <a:t>MCAP Development Team. (n.d.). *MCAP Format Specification*. Retrieved March 31, 2025, from https://mcap.dev/spec</a:t>
            </a:r>
            <a:endParaRPr lang="en-US" sz="900"/>
          </a:p>
          <a:p>
            <a:pPr marL="228600" indent="-228600">
              <a:buAutoNum type="arabicPeriod"/>
            </a:pPr>
            <a:r>
              <a:rPr lang="en-US" sz="900"/>
              <a:t>Foxglove. (n.d.). *Foxglove Documentation*. Retrieved March 31, 2025, from https://foxglove.dev/docs</a:t>
            </a:r>
            <a:endParaRPr lang="en-US" sz="900"/>
          </a:p>
          <a:p>
            <a:pPr marL="228600" indent="-228600">
              <a:buAutoNum type="arabicPeriod"/>
            </a:pPr>
            <a:r>
              <a:rPr lang="en-US" sz="900"/>
              <a:t>Foxglove. (n.d.). *Foxglove Studio Download*. Retrieved March 31, 2025, from https://foxglove.dev/download</a:t>
            </a:r>
            <a:endParaRPr lang="en-US" sz="900"/>
          </a:p>
          <a:p>
            <a:pPr marL="228600" indent="-228600">
              <a:buAutoNum type="arabicPeriod"/>
            </a:pPr>
            <a:r>
              <a:rPr lang="en-US" sz="900"/>
              <a:t>Foxglove. (2023). *foxglove/studio* [Software]. GitHub. Retrieved March 31, 2025, from https://github.com/foxglove/studio</a:t>
            </a:r>
            <a:endParaRPr lang="en-US" sz="900"/>
          </a:p>
          <a:p>
            <a:pPr marL="228600" indent="-228600">
              <a:buAutoNum type="arabicPeriod"/>
            </a:pPr>
            <a:r>
              <a:rPr lang="en-US" sz="900"/>
              <a:t>Open3D Team. (n.d.). *Open3D Documentation: Point Cloud Tutorial*. Retrieved March 31, 2025, from http://www.open3d.org/docs/release/tutorial/geometry/pointcloud.html</a:t>
            </a:r>
            <a:endParaRPr lang="en-US" sz="900"/>
          </a:p>
          <a:p>
            <a:pPr marL="228600" indent="-228600">
              <a:buAutoNum type="arabicPeriod"/>
            </a:pPr>
            <a:r>
              <a:rPr lang="en-US" sz="900"/>
              <a:t>OpenMMLab. (2023). *OpenPCDet* [Software]. GitHub. Retrieved March 31, 2025, from https://github.com/open-mmlab/OpenPCDet</a:t>
            </a:r>
            <a:endParaRPr lang="en-US" sz="900"/>
          </a:p>
          <a:p>
            <a:pPr marL="228600" indent="-228600">
              <a:buAutoNum type="arabicPeriod"/>
            </a:pPr>
            <a:r>
              <a:rPr lang="en-US" sz="900"/>
              <a:t>Waymo Research. (2023). *Waymo Open Dataset Tutorials*. GitHub. Retrieved March 31, 2025, from https://github.com/waymo-research/waymo-open-dataset/tree/master/tutorial</a:t>
            </a:r>
            <a:endParaRPr lang="en-US" sz="900"/>
          </a:p>
          <a:p>
            <a:pPr marL="228600" indent="-228600">
              <a:buAutoNum type="arabicPeriod"/>
            </a:pPr>
            <a:r>
              <a:rPr lang="en-US" sz="900"/>
              <a:t>Sun, P., et al. (2020). Scalability in Perception for Autonomous Driving: Waymo Open Dataset. *Proceedings of the IEEE/CVF Conference on Computer Vision and Pattern Recognition (CVPR)*. arXiv:1912.04838</a:t>
            </a:r>
            <a:endParaRPr lang="en-US" sz="900"/>
          </a:p>
          <a:p>
            <a:pPr marL="228600" indent="-228600">
              <a:buAutoNum type="arabicPeriod"/>
            </a:pPr>
            <a:r>
              <a:rPr lang="en-US" sz="900"/>
              <a:t>Mei, J., et al. (2022). Waymo Open Dataset: Panoramic Video Panoptic Segmentation. *European Conference on Computer Vision (ECCV)*. arXiv:2206.07704</a:t>
            </a:r>
            <a:endParaRPr lang="en-US" sz="900"/>
          </a:p>
          <a:p>
            <a:pPr marL="228600" indent="-228600">
              <a:buAutoNum type="arabicPeriod"/>
            </a:pPr>
            <a:r>
              <a:rPr lang="en-US" sz="900"/>
              <a:t>Yan, Y., et al. (2023). Occ3D: A Large-Scale 3D Occupancy Prediction Benchmark for Autonomous Driving. *Advances in Neural Information Processing Systems (NeurIPS)*. arXiv:2304.14365</a:t>
            </a:r>
            <a:endParaRPr lang="en-US" sz="900"/>
          </a:p>
          <a:p>
            <a:pPr marL="228600" indent="-228600">
              <a:buAutoNum type="arabicPeriod"/>
            </a:pPr>
            <a:r>
              <a:rPr lang="en-US" sz="900"/>
              <a:t>Yin, T., et al. (2023). FastFlow3D: A Lightweight Scene Flow Estimator for LiDAR Point Clouds. *IEEE International Conference on Robotics and Automation (ICRA)*. arXiv:2206.07704</a:t>
            </a:r>
            <a:endParaRPr lang="en-US" sz="900"/>
          </a:p>
          <a:p>
            <a:pPr marL="228600" indent="-228600">
              <a:buAutoNum type="arabicPeriod"/>
            </a:pPr>
            <a:r>
              <a:rPr lang="en-US" sz="900"/>
              <a:t>Lang, A., et al. (2019). PointPillars: Fast Encoders for Object Detection from Point Clouds. *Proceedings of the IEEE/CVF Conference on Computer Vision and Pattern Recognition (CVPR)*. DOI:10.1109/CVPR.2019.00498</a:t>
            </a:r>
            <a:endParaRPr lang="en-US" sz="900"/>
          </a:p>
          <a:p>
            <a:pPr marL="228600" indent="-228600">
              <a:buAutoNum type="arabicPeriod"/>
            </a:pPr>
            <a:r>
              <a:rPr lang="en-US" sz="900"/>
              <a:t>Shi, S., et al. (2020). PV-RCNN: Point-Voxel Feature Set Abstraction for 3D Object Detection. *Proceedings of the IEEE/CVF Conference on Computer Vision and Pattern Recognition (CVPR)*. arXiv:1912.13192</a:t>
            </a:r>
            <a:endParaRPr lang="en-US" sz="900"/>
          </a:p>
          <a:p>
            <a:pPr marL="228600" indent="-228600">
              <a:buAutoNum type="arabicPeriod"/>
            </a:pPr>
            <a:r>
              <a:rPr lang="en-US" sz="900"/>
              <a:t>Zhou, Z., et al. (2021). Cylinder3D: An Effective 3D Framework for Driving-Scene Segmentation. *Proceedings of the IEEE/CVF Conference on Computer Vision and Pattern Recognition (CVPR)*. arXiv:2008.01550</a:t>
            </a:r>
            <a:endParaRPr lang="en-US" sz="900"/>
          </a:p>
          <a:p>
            <a:pPr marL="228600" indent="-228600">
              <a:buAutoNum type="arabicPeriod"/>
            </a:pPr>
            <a:r>
              <a:rPr lang="en-US" sz="900"/>
              <a:t>Milioto, A., et al. (2019). RangeNet++: Fast and Accurate LiDAR Semantic Segmentation. *IEEE/RSJ International Conference on Intelligent Robots and Systems (IROS)*. arXiv:1904.08790</a:t>
            </a:r>
            <a:endParaRPr lang="en-US" sz="900"/>
          </a:p>
          <a:p>
            <a:pPr marL="228600" indent="-228600">
              <a:buAutoNum type="arabicPeriod"/>
            </a:pPr>
            <a:r>
              <a:rPr lang="en-US" sz="900"/>
              <a:t>Zhao, H., et al. (2020). TNT: Target-driven Trajectory Prediction. *Conference on Robot Learning (CoRL)*. arXiv:2008.08294</a:t>
            </a:r>
            <a:endParaRPr lang="en-US" sz="900"/>
          </a:p>
          <a:p>
            <a:pPr marL="228600" indent="-228600">
              <a:buAutoNum type="arabicPeriod"/>
            </a:pPr>
            <a:r>
              <a:rPr lang="en-US" sz="900"/>
              <a:t>Salzmann, T., et al. (2020). Trajectron++: Dynamically-Feasible Trajectory Forecasting with Heterogeneous Agents. *European Conference on Computer Vision (ECCV)*. arXiv:2001.03093</a:t>
            </a:r>
            <a:endParaRPr lang="en-US" sz="900"/>
          </a:p>
          <a:p>
            <a:pPr marL="228600" indent="-228600">
              <a:buAutoNum type="arabicPeriod"/>
            </a:pPr>
            <a:r>
              <a:rPr lang="en-US" sz="900"/>
              <a:t>Gulino, C., et al. (2023). Waymax: An Accelerated, Data-Driven Simulator for Large-Scale Autonomous Driving Research. *Conference on Robot Learning (CoRL)*. arXiv:2310.08710</a:t>
            </a:r>
            <a:endParaRPr lang="en-US" sz="900"/>
          </a:p>
          <a:p>
            <a:pPr marL="228600" indent="-228600">
              <a:buAutoNum type="arabicPeriod"/>
            </a:pPr>
            <a:r>
              <a:rPr lang="en-US" sz="900"/>
              <a:t>Dosovitskiy, A., et al. (2017). CARLA: An Open Urban Driving Simulator. Conference on Robot Learning (CoRL). arXiv:1711.03938.</a:t>
            </a:r>
            <a:endParaRPr lang="en-US" sz="900"/>
          </a:p>
          <a:p>
            <a:pPr marL="342900" indent="-342900">
              <a:buAutoNum type="arabicPeriod"/>
            </a:pPr>
            <a:endParaRPr lang="en-US" sz="9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4"/>
          <p:cNvSpPr txBox="1">
            <a:spLocks noGrp="1"/>
          </p:cNvSpPr>
          <p:nvPr>
            <p:ph type="body" idx="1"/>
          </p:nvPr>
        </p:nvSpPr>
        <p:spPr>
          <a:xfrm>
            <a:off x="342900" y="452925"/>
            <a:ext cx="2859300" cy="606000"/>
          </a:xfrm>
          <a:prstGeom prst="rect">
            <a:avLst/>
          </a:prstGeom>
        </p:spPr>
        <p:txBody>
          <a:bodyPr spcFirstLastPara="1" wrap="square" lIns="91425" tIns="91425" rIns="91425" bIns="91425" anchor="t" anchorCtr="0">
            <a:noAutofit/>
          </a:bodyPr>
          <a:lstStyle/>
          <a:p>
            <a:pPr marL="0" lvl="0" indent="0" algn="l" rtl="0">
              <a:spcBef>
                <a:spcPts val="0"/>
              </a:spcBef>
              <a:spcAft>
                <a:spcPts val="500"/>
              </a:spcAft>
              <a:buNone/>
            </a:pPr>
            <a:r>
              <a:rPr lang="en-GB" sz="2400"/>
              <a:t>0</a:t>
            </a:r>
            <a:r>
              <a:rPr lang="en-US" altLang="en-GB" sz="2400"/>
              <a:t>8</a:t>
            </a:r>
            <a:endParaRPr lang="en-US" altLang="en-GB" sz="2400"/>
          </a:p>
        </p:txBody>
      </p:sp>
      <p:sp>
        <p:nvSpPr>
          <p:cNvPr id="394" name="Google Shape;394;p44"/>
          <p:cNvSpPr txBox="1">
            <a:spLocks noGrp="1"/>
          </p:cNvSpPr>
          <p:nvPr>
            <p:ph type="title"/>
          </p:nvPr>
        </p:nvSpPr>
        <p:spPr>
          <a:xfrm>
            <a:off x="734060" y="1732280"/>
            <a:ext cx="7676515" cy="1974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4000">
                <a:solidFill>
                  <a:schemeClr val="tx1"/>
                </a:solidFill>
                <a:effectLst>
                  <a:outerShdw blurRad="38100" dist="19050" dir="2700000" algn="tl" rotWithShape="0">
                    <a:schemeClr val="dk1">
                      <a:alpha val="40000"/>
                      <a:alpha val="40000"/>
                    </a:schemeClr>
                  </a:outerShdw>
                </a:effectLst>
              </a:rPr>
              <a:t>Task Allocation</a:t>
            </a:r>
            <a:endParaRPr lang="en-US" altLang="en-GB" sz="4000">
              <a:solidFill>
                <a:schemeClr val="tx1"/>
              </a:solidFill>
              <a:effectLst>
                <a:outerShdw blurRad="38100" dist="19050" dir="2700000" algn="tl" rotWithShape="0">
                  <a:schemeClr val="dk1">
                    <a:alpha val="40000"/>
                    <a:alpha val="40000"/>
                  </a:schemeClr>
                </a:outerShdw>
              </a:effectLst>
            </a:endParaRPr>
          </a:p>
        </p:txBody>
      </p:sp>
      <p:pic>
        <p:nvPicPr>
          <p:cNvPr id="2" name="图片 1"/>
          <p:cNvPicPr/>
          <p:nvPr/>
        </p:nvPicPr>
        <p:blipFill>
          <a:blip r:embed="rId1">
            <a:alphaModFix amt="30000"/>
          </a:blip>
          <a:stretch>
            <a:fillRect/>
          </a:stretch>
        </p:blipFill>
        <p:spPr>
          <a:xfrm>
            <a:off x="0" y="-635"/>
            <a:ext cx="9144635" cy="514413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5"/>
          <p:cNvSpPr txBox="1">
            <a:spLocks noGrp="1"/>
          </p:cNvSpPr>
          <p:nvPr>
            <p:ph type="title"/>
          </p:nvPr>
        </p:nvSpPr>
        <p:spPr>
          <a:xfrm>
            <a:off x="-17" y="68406"/>
            <a:ext cx="88050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a:solidFill>
                  <a:schemeClr val="accent1"/>
                </a:solidFill>
                <a:effectLst>
                  <a:outerShdw blurRad="38100" dist="25400" dir="5400000" algn="ctr" rotWithShape="0">
                    <a:srgbClr val="6E747A">
                      <a:alpha val="43000"/>
                      <a:alpha val="43000"/>
                    </a:srgbClr>
                  </a:outerShdw>
                </a:effectLst>
                <a:sym typeface="+mn-ea"/>
              </a:rPr>
              <a:t>Task Allocation</a:t>
            </a:r>
            <a:endParaRPr lang="en-US" altLang="en-GB" sz="2400" dirty="0">
              <a:solidFill>
                <a:srgbClr val="FF0000"/>
              </a:solidFill>
              <a:effectLst>
                <a:outerShdw blurRad="38100" dist="25400" dir="5400000" algn="ctr" rotWithShape="0">
                  <a:srgbClr val="6E747A">
                    <a:alpha val="43000"/>
                    <a:alpha val="43000"/>
                  </a:srgbClr>
                </a:outerShdw>
              </a:effectLst>
              <a:sym typeface="+mn-ea"/>
            </a:endParaRPr>
          </a:p>
        </p:txBody>
      </p:sp>
      <p:sp>
        <p:nvSpPr>
          <p:cNvPr id="3" name="矩形 2"/>
          <p:cNvSpPr/>
          <p:nvPr/>
        </p:nvSpPr>
        <p:spPr>
          <a:xfrm>
            <a:off x="-635" y="567690"/>
            <a:ext cx="9144635" cy="36000"/>
          </a:xfrm>
          <a:prstGeom prst="rect">
            <a:avLst/>
          </a:prstGeom>
        </p:spPr>
        <p:style>
          <a:lnRef idx="0">
            <a:srgbClr val="FFFFFF"/>
          </a:lnRef>
          <a:fillRef idx="1">
            <a:schemeClr val="accent1"/>
          </a:fillRef>
          <a:effectRef idx="0">
            <a:srgbClr val="FFFFFF"/>
          </a:effectRef>
          <a:fontRef idx="minor">
            <a:schemeClr val="lt1"/>
          </a:fontRef>
        </p:style>
        <p:txBody>
          <a:bodyPr rtlCol="0" anchor="ctr"/>
          <a:p>
            <a:pPr algn="ctr"/>
            <a:endParaRPr lang="zh-CN" altLang="en-US"/>
          </a:p>
        </p:txBody>
      </p:sp>
      <p:sp>
        <p:nvSpPr>
          <p:cNvPr id="2" name="Text Box 1"/>
          <p:cNvSpPr txBox="1"/>
          <p:nvPr/>
        </p:nvSpPr>
        <p:spPr>
          <a:xfrm>
            <a:off x="59690" y="641985"/>
            <a:ext cx="8778240" cy="4451350"/>
          </a:xfrm>
          <a:prstGeom prst="rect">
            <a:avLst/>
          </a:prstGeom>
          <a:noFill/>
        </p:spPr>
        <p:txBody>
          <a:bodyPr wrap="square" rtlCol="0">
            <a:noAutofit/>
          </a:bodyPr>
          <a:p>
            <a:r>
              <a:rPr lang="en-US" sz="900" b="1"/>
              <a:t>Jingjie Qian:</a:t>
            </a:r>
            <a:endParaRPr lang="en-US" sz="900" b="1"/>
          </a:p>
          <a:p>
            <a:r>
              <a:rPr lang="en-US" sz="900"/>
              <a:t>Data Preparation: Perform TFRecord parsing and MCAP conversion.This includes loading Waymo dataset TFRecord files, parsing them into usable data structures, and converting them to MCAP format for compatibility with visualization tools like Foxglove Studio. It requires understanding data formats, compression handling, and basic scripting automation.</a:t>
            </a:r>
            <a:endParaRPr lang="en-US" sz="900"/>
          </a:p>
          <a:p>
            <a:r>
              <a:rPr lang="en-US" sz="900"/>
              <a:t>Perception: Develop scene classification algorithms.This involves creating rule-based or machine learning models to classify driving scenes (e.g., urban, highway) based on sensor data topics. It requires working with pandas DataFrames and ensuring the classification algorithm is accurate and generalizes across different scenarios.</a:t>
            </a:r>
            <a:endParaRPr lang="en-US" sz="900"/>
          </a:p>
          <a:p>
            <a:r>
              <a:rPr lang="en-US" sz="900"/>
              <a:t>Visualization: Generate time-series data visualizations and statistical analysis dashboards.Using libraries like Matplotlib and Seaborn, create charts such as topic distribution plots, message size boxplots, and time-series histograms to analyze data trends and system performance over time.</a:t>
            </a:r>
            <a:endParaRPr lang="en-US" sz="900"/>
          </a:p>
          <a:p>
            <a:endParaRPr lang="en-US" sz="900"/>
          </a:p>
          <a:p>
            <a:r>
              <a:rPr lang="en-US" sz="900" b="1"/>
              <a:t>Rongxuan Zhou: </a:t>
            </a:r>
            <a:endParaRPr lang="en-US" sz="900" b="1"/>
          </a:p>
          <a:p>
            <a:r>
              <a:rPr lang="en-US" sz="900"/>
              <a:t>Data Processing: Handle LiDAR point cloud, camera image processing, and sensor fusion.This involves managing complex multi-sensor data, such as extracting 3D point data from LiDAR range images, aligning camera images with LiDAR data, and fusing multi-source data into a unified scene representation. It requires expertise in sensor algorithms, coordinate transformation techniques, and efficient, accurate processing of large-scale data.</a:t>
            </a:r>
            <a:endParaRPr lang="en-US" sz="900"/>
          </a:p>
          <a:p>
            <a:r>
              <a:rPr lang="en-US" sz="900"/>
              <a:t>Perception: Implement 3D object detection and semantic segmentation.This includes developing and applying advanced machine learning models (e.g., PointPillars for object detection and PointNet++ for semantic segmentation) to identify objects like vehicles and pedestrians in 3D space and assign semantic labels to LiDAR point clouds and camera images. It demands skills in computer vision, model optimization, and handling large datasets.</a:t>
            </a:r>
            <a:endParaRPr lang="en-US" sz="900"/>
          </a:p>
          <a:p>
            <a:r>
              <a:rPr lang="en-US" sz="900"/>
              <a:t>Visualization: Create interactive 3D scene rendering and multi-sensor data fusion displays.This requires using tools like Foxglove Studio and Matplotlib to visualize point clouds, object detection results, and segmented scenes. The focus is on rendering complex 3D environments and ensuring visualizations are intuitive and interactive for analysis and debugging.</a:t>
            </a:r>
            <a:endParaRPr lang="en-US" sz="900"/>
          </a:p>
          <a:p>
            <a:endParaRPr lang="en-US" sz="900"/>
          </a:p>
          <a:p>
            <a:r>
              <a:rPr lang="en-US" sz="900" b="1"/>
              <a:t>Malia Howe:</a:t>
            </a:r>
            <a:endParaRPr lang="en-US" sz="900" b="1"/>
          </a:p>
          <a:p>
            <a:r>
              <a:rPr lang="en-US" sz="900"/>
              <a:t>Data Preparation: Manage coordinate system transformations.This involves using calibration data to transform sensor data between different coordinate systems (e.g., global, vehicle, sensor frames). It requires knowledge of linear algebra and transformation matrices to ensure accurate alignment of multi-sensor data.</a:t>
            </a:r>
            <a:endParaRPr lang="en-US" sz="900"/>
          </a:p>
          <a:p>
            <a:r>
              <a:rPr lang="en-US" sz="900"/>
              <a:t>Documentation and Tutorials: Write README files, tutorial notebooks, and project documentation.This includes creating clear, user-friendly guides for project setup, tool usage, and understanding the codebase. The goal is to make the project accessible to both technical and non-technical users through well-structured documentation and step-by-step tutorials.</a:t>
            </a:r>
            <a:endParaRPr lang="en-US" sz="900"/>
          </a:p>
          <a:p>
            <a:r>
              <a:rPr lang="en-US" sz="900"/>
              <a:t>Testing and Validation: Conduct unit and integration testing.This involves writing and running test cases to ensure the stability and reliability of the codebase, covering data processing pipelines, perception models, and visualization tools. It requires familiarity with testing frameworks and a focus on identifying and resolving potential errors or inconsistencies.</a:t>
            </a:r>
            <a:endParaRPr lang="en-US" sz="9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4" name="Google Shape;394;p44"/>
          <p:cNvSpPr txBox="1">
            <a:spLocks noGrp="1"/>
          </p:cNvSpPr>
          <p:nvPr>
            <p:ph type="title"/>
          </p:nvPr>
        </p:nvSpPr>
        <p:spPr>
          <a:xfrm>
            <a:off x="734060" y="1732280"/>
            <a:ext cx="7676515" cy="1974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4000">
                <a:solidFill>
                  <a:schemeClr val="tx1"/>
                </a:solidFill>
                <a:effectLst>
                  <a:outerShdw blurRad="38100" dist="19050" dir="2700000" algn="tl" rotWithShape="0">
                    <a:schemeClr val="dk1">
                      <a:alpha val="40000"/>
                      <a:alpha val="40000"/>
                    </a:schemeClr>
                  </a:outerShdw>
                </a:effectLst>
              </a:rPr>
              <a:t>Q&amp;A</a:t>
            </a:r>
            <a:endParaRPr lang="en-US" altLang="en-GB" sz="4000">
              <a:solidFill>
                <a:schemeClr val="tx1"/>
              </a:solidFill>
              <a:effectLst>
                <a:outerShdw blurRad="38100" dist="19050" dir="2700000" algn="tl" rotWithShape="0">
                  <a:schemeClr val="dk1">
                    <a:alpha val="40000"/>
                    <a:alpha val="40000"/>
                  </a:schemeClr>
                </a:outerShdw>
              </a:effectLst>
            </a:endParaRPr>
          </a:p>
        </p:txBody>
      </p:sp>
      <p:pic>
        <p:nvPicPr>
          <p:cNvPr id="2" name="图片 1"/>
          <p:cNvPicPr/>
          <p:nvPr/>
        </p:nvPicPr>
        <p:blipFill>
          <a:blip r:embed="rId1">
            <a:alphaModFix amt="30000"/>
          </a:blip>
          <a:stretch>
            <a:fillRect/>
          </a:stretch>
        </p:blipFill>
        <p:spPr>
          <a:xfrm>
            <a:off x="0" y="-635"/>
            <a:ext cx="9144635" cy="51447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4"/>
          <p:cNvSpPr txBox="1">
            <a:spLocks noGrp="1"/>
          </p:cNvSpPr>
          <p:nvPr>
            <p:ph type="body" idx="1"/>
          </p:nvPr>
        </p:nvSpPr>
        <p:spPr>
          <a:xfrm>
            <a:off x="342900" y="452925"/>
            <a:ext cx="2859300" cy="606000"/>
          </a:xfrm>
          <a:prstGeom prst="rect">
            <a:avLst/>
          </a:prstGeom>
        </p:spPr>
        <p:txBody>
          <a:bodyPr spcFirstLastPara="1" wrap="square" lIns="91425" tIns="91425" rIns="91425" bIns="91425" anchor="t" anchorCtr="0">
            <a:noAutofit/>
          </a:bodyPr>
          <a:lstStyle/>
          <a:p>
            <a:pPr marL="0" lvl="0" indent="0" algn="l" rtl="0">
              <a:spcBef>
                <a:spcPts val="0"/>
              </a:spcBef>
              <a:spcAft>
                <a:spcPts val="500"/>
              </a:spcAft>
              <a:buNone/>
            </a:pPr>
            <a:r>
              <a:rPr lang="en-GB" sz="2400"/>
              <a:t>01</a:t>
            </a:r>
            <a:endParaRPr sz="2400"/>
          </a:p>
        </p:txBody>
      </p:sp>
      <p:sp>
        <p:nvSpPr>
          <p:cNvPr id="394" name="Google Shape;394;p44"/>
          <p:cNvSpPr txBox="1">
            <a:spLocks noGrp="1"/>
          </p:cNvSpPr>
          <p:nvPr>
            <p:ph type="title"/>
          </p:nvPr>
        </p:nvSpPr>
        <p:spPr>
          <a:xfrm>
            <a:off x="814070" y="740410"/>
            <a:ext cx="7515860" cy="366204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4000">
                <a:solidFill>
                  <a:schemeClr val="tx1"/>
                </a:solidFill>
                <a:effectLst>
                  <a:outerShdw blurRad="38100" dist="19050" dir="2700000" algn="tl" rotWithShape="0">
                    <a:schemeClr val="dk1">
                      <a:alpha val="40000"/>
                      <a:alpha val="40000"/>
                    </a:schemeClr>
                  </a:outerShdw>
                </a:effectLst>
              </a:rPr>
              <a:t>Motivation</a:t>
            </a:r>
            <a:endParaRPr lang="en-US" altLang="en-GB" sz="4000">
              <a:solidFill>
                <a:schemeClr val="tx1"/>
              </a:solidFill>
              <a:effectLst>
                <a:outerShdw blurRad="38100" dist="19050" dir="2700000" algn="tl" rotWithShape="0">
                  <a:schemeClr val="dk1">
                    <a:alpha val="40000"/>
                    <a:alpha val="40000"/>
                  </a:schemeClr>
                </a:outerShdw>
              </a:effectLst>
            </a:endParaRPr>
          </a:p>
        </p:txBody>
      </p:sp>
      <p:pic>
        <p:nvPicPr>
          <p:cNvPr id="2" name="图片 1"/>
          <p:cNvPicPr>
            <a:picLocks noChangeAspect="1"/>
          </p:cNvPicPr>
          <p:nvPr/>
        </p:nvPicPr>
        <p:blipFill>
          <a:blip r:embed="rId1">
            <a:alphaModFix amt="30000"/>
          </a:blip>
          <a:stretch>
            <a:fillRect/>
          </a:stretch>
        </p:blipFill>
        <p:spPr>
          <a:xfrm>
            <a:off x="0" y="0"/>
            <a:ext cx="9143365" cy="514413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5"/>
          <p:cNvSpPr txBox="1">
            <a:spLocks noGrp="1"/>
          </p:cNvSpPr>
          <p:nvPr>
            <p:ph type="title"/>
          </p:nvPr>
        </p:nvSpPr>
        <p:spPr>
          <a:xfrm>
            <a:off x="-17" y="68406"/>
            <a:ext cx="8805000" cy="535500"/>
          </a:xfrm>
          <a:prstGeom prst="rect">
            <a:avLst/>
          </a:prstGeom>
        </p:spPr>
        <p:txBody>
          <a:bodyPr spcFirstLastPara="1" wrap="square" lIns="91425" tIns="91425" rIns="91425" bIns="91425" anchor="t" anchorCtr="0">
            <a:noAutofit/>
            <a:scene3d>
              <a:camera prst="orthographicFront"/>
              <a:lightRig rig="threePt" dir="t"/>
            </a:scene3d>
          </a:bodyPr>
          <a:lstStyle/>
          <a:p>
            <a:pPr marL="0" lvl="0" indent="0" algn="l" rtl="0">
              <a:spcBef>
                <a:spcPts val="0"/>
              </a:spcBef>
              <a:spcAft>
                <a:spcPts val="0"/>
              </a:spcAft>
              <a:buNone/>
            </a:pPr>
            <a:r>
              <a:rPr lang="en-US" altLang="en-GB" sz="2400" dirty="0">
                <a:solidFill>
                  <a:schemeClr val="accent1"/>
                </a:solidFill>
                <a:effectLst>
                  <a:outerShdw blurRad="38100" dist="25400" dir="5400000" algn="ctr" rotWithShape="0">
                    <a:srgbClr val="6E747A">
                      <a:alpha val="43000"/>
                      <a:alpha val="43000"/>
                    </a:srgbClr>
                  </a:outerShdw>
                </a:effectLst>
              </a:rPr>
              <a:t>Motivation</a:t>
            </a:r>
            <a:endParaRPr lang="en-US" altLang="en-GB" sz="2400" dirty="0">
              <a:solidFill>
                <a:schemeClr val="accent1"/>
              </a:solidFill>
              <a:effectLst>
                <a:outerShdw blurRad="38100" dist="25400" dir="5400000" algn="ctr" rotWithShape="0">
                  <a:srgbClr val="6E747A">
                    <a:alpha val="43000"/>
                    <a:alpha val="43000"/>
                  </a:srgbClr>
                </a:outerShdw>
              </a:effectLst>
            </a:endParaRPr>
          </a:p>
        </p:txBody>
      </p:sp>
      <p:sp>
        <p:nvSpPr>
          <p:cNvPr id="3" name="矩形 2"/>
          <p:cNvSpPr/>
          <p:nvPr/>
        </p:nvSpPr>
        <p:spPr>
          <a:xfrm>
            <a:off x="-635" y="567690"/>
            <a:ext cx="9144635" cy="36000"/>
          </a:xfrm>
          <a:prstGeom prst="rect">
            <a:avLst/>
          </a:prstGeom>
        </p:spPr>
        <p:style>
          <a:lnRef idx="0">
            <a:srgbClr val="FFFFFF"/>
          </a:lnRef>
          <a:fillRef idx="1">
            <a:schemeClr val="accent1"/>
          </a:fillRef>
          <a:effectRef idx="0">
            <a:srgbClr val="FFFFFF"/>
          </a:effectRef>
          <a:fontRef idx="minor">
            <a:schemeClr val="lt1"/>
          </a:fontRef>
        </p:style>
        <p:txBody>
          <a:bodyPr rtlCol="0" anchor="ctr"/>
          <a:p>
            <a:pPr algn="ctr"/>
            <a:endParaRPr lang="zh-CN" altLang="en-US"/>
          </a:p>
        </p:txBody>
      </p:sp>
      <p:sp>
        <p:nvSpPr>
          <p:cNvPr id="4" name="文本框 3"/>
          <p:cNvSpPr txBox="1"/>
          <p:nvPr/>
        </p:nvSpPr>
        <p:spPr>
          <a:xfrm>
            <a:off x="4572635" y="1024890"/>
            <a:ext cx="4475480" cy="3720465"/>
          </a:xfrm>
          <a:prstGeom prst="rect">
            <a:avLst/>
          </a:prstGeom>
          <a:noFill/>
        </p:spPr>
        <p:txBody>
          <a:bodyPr wrap="square" rtlCol="0">
            <a:noAutofit/>
          </a:bodyPr>
          <a:p>
            <a:pPr marL="285750" indent="-285750">
              <a:buFont typeface="Arial" panose="020B0604020202020204" pitchFamily="34" charset="0"/>
              <a:buChar char="•"/>
            </a:pPr>
            <a:r>
              <a:rPr lang="en-US" altLang="zh-CN">
                <a:sym typeface="+mn-ea"/>
              </a:rPr>
              <a:t>The motivation stems from the complexity of autonomous driving data, particularly multi-sensor data (e.g., LiDAR and cameras), which requires specialized skills and resources to process.</a:t>
            </a:r>
            <a:endParaRPr lang="en-US" altLang="zh-CN">
              <a:sym typeface="+mn-ea"/>
            </a:endParaRPr>
          </a:p>
          <a:p>
            <a:pPr marL="285750" indent="-285750">
              <a:buFont typeface="Arial" panose="020B0604020202020204" pitchFamily="34" charset="0"/>
              <a:buChar char="•"/>
            </a:pPr>
            <a:endParaRPr lang="en-US" altLang="zh-CN"/>
          </a:p>
          <a:p>
            <a:pPr marL="285750" indent="-285750">
              <a:buFont typeface="Arial" panose="020B0604020202020204" pitchFamily="34" charset="0"/>
              <a:buChar char="•"/>
            </a:pPr>
            <a:r>
              <a:rPr lang="en-US" altLang="zh-CN">
                <a:sym typeface="+mn-ea"/>
              </a:rPr>
              <a:t>The project seeks to bridge the gap between raw data and actionable insights by providing interactive and intuitive visualization tools</a:t>
            </a:r>
            <a:r>
              <a:rPr lang="en-US" altLang="zh-CN"/>
              <a:t>, aiding researchers and developers in comprehending diverse driving scenarios and supporting the development of autonomous vehicle perception systems.</a:t>
            </a:r>
            <a:endParaRPr lang="en-US" altLang="zh-CN"/>
          </a:p>
        </p:txBody>
      </p:sp>
      <p:pic>
        <p:nvPicPr>
          <p:cNvPr id="2" name="Picture 1"/>
          <p:cNvPicPr>
            <a:picLocks noChangeAspect="1"/>
          </p:cNvPicPr>
          <p:nvPr/>
        </p:nvPicPr>
        <p:blipFill>
          <a:blip r:embed="rId1"/>
          <a:stretch>
            <a:fillRect/>
          </a:stretch>
        </p:blipFill>
        <p:spPr>
          <a:xfrm>
            <a:off x="123825" y="690245"/>
            <a:ext cx="4395470" cy="4196715"/>
          </a:xfrm>
          <a:prstGeom prst="rect">
            <a:avLst/>
          </a:prstGeom>
          <a:pattFill prst="pct5">
            <a:fgClr>
              <a:schemeClr val="accent1"/>
            </a:fgClr>
            <a:bgClr>
              <a:schemeClr val="bg1"/>
            </a:bgClr>
          </a:pattFill>
        </p:spPr>
      </p:pic>
      <p:sp>
        <p:nvSpPr>
          <p:cNvPr id="5" name="Text Box 4"/>
          <p:cNvSpPr txBox="1"/>
          <p:nvPr/>
        </p:nvSpPr>
        <p:spPr>
          <a:xfrm>
            <a:off x="876935" y="4886960"/>
            <a:ext cx="2839085" cy="215900"/>
          </a:xfrm>
          <a:prstGeom prst="rect">
            <a:avLst/>
          </a:prstGeom>
          <a:noFill/>
        </p:spPr>
        <p:txBody>
          <a:bodyPr wrap="square" rtlCol="0" anchor="t">
            <a:noAutofit/>
          </a:bodyPr>
          <a:p>
            <a:r>
              <a:rPr lang="en-US" sz="900">
                <a:ln/>
                <a:solidFill>
                  <a:schemeClr val="accent1"/>
                </a:solidFill>
                <a:effectLst>
                  <a:outerShdw blurRad="38100" dist="25400" dir="5400000" algn="ctr" rotWithShape="0">
                    <a:srgbClr val="6E747A">
                      <a:alpha val="43000"/>
                    </a:srgbClr>
                  </a:outerShdw>
                </a:effectLst>
                <a:hlinkClick r:id="rId2" tooltip="" action="ppaction://hlinkfile"/>
              </a:rPr>
              <a:t>https://waymo.com/open/data/perception/#lidar-data</a:t>
            </a:r>
            <a:endParaRPr lang="en-US" sz="900">
              <a:ln/>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4"/>
          <p:cNvSpPr txBox="1">
            <a:spLocks noGrp="1"/>
          </p:cNvSpPr>
          <p:nvPr>
            <p:ph type="body" idx="1"/>
          </p:nvPr>
        </p:nvSpPr>
        <p:spPr>
          <a:xfrm>
            <a:off x="342900" y="452925"/>
            <a:ext cx="2859300" cy="606000"/>
          </a:xfrm>
          <a:prstGeom prst="rect">
            <a:avLst/>
          </a:prstGeom>
        </p:spPr>
        <p:txBody>
          <a:bodyPr spcFirstLastPara="1" wrap="square" lIns="91425" tIns="91425" rIns="91425" bIns="91425" anchor="t" anchorCtr="0">
            <a:noAutofit/>
          </a:bodyPr>
          <a:lstStyle/>
          <a:p>
            <a:pPr marL="0" lvl="0" indent="0" algn="l" rtl="0">
              <a:spcBef>
                <a:spcPts val="0"/>
              </a:spcBef>
              <a:spcAft>
                <a:spcPts val="500"/>
              </a:spcAft>
              <a:buNone/>
            </a:pPr>
            <a:r>
              <a:rPr lang="en-GB" sz="2400"/>
              <a:t>0</a:t>
            </a:r>
            <a:r>
              <a:rPr lang="en-US" altLang="en-GB" sz="2400"/>
              <a:t>2</a:t>
            </a:r>
            <a:endParaRPr lang="en-US" altLang="en-GB" sz="2400"/>
          </a:p>
        </p:txBody>
      </p:sp>
      <p:sp>
        <p:nvSpPr>
          <p:cNvPr id="394" name="Google Shape;394;p44"/>
          <p:cNvSpPr txBox="1">
            <a:spLocks noGrp="1"/>
          </p:cNvSpPr>
          <p:nvPr>
            <p:ph type="title"/>
          </p:nvPr>
        </p:nvSpPr>
        <p:spPr>
          <a:xfrm>
            <a:off x="734060" y="1732280"/>
            <a:ext cx="7676515" cy="1974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4000">
                <a:solidFill>
                  <a:schemeClr val="tx1"/>
                </a:solidFill>
                <a:effectLst>
                  <a:outerShdw blurRad="38100" dist="19050" dir="2700000" algn="tl" rotWithShape="0">
                    <a:schemeClr val="dk1">
                      <a:alpha val="40000"/>
                      <a:alpha val="40000"/>
                    </a:schemeClr>
                  </a:outerShdw>
                </a:effectLst>
              </a:rPr>
              <a:t>Data Source &amp; Background</a:t>
            </a:r>
            <a:endParaRPr lang="en-US" altLang="en-GB" sz="4000">
              <a:solidFill>
                <a:schemeClr val="tx1"/>
              </a:solidFill>
              <a:effectLst>
                <a:outerShdw blurRad="38100" dist="19050" dir="2700000" algn="tl" rotWithShape="0">
                  <a:schemeClr val="dk1">
                    <a:alpha val="40000"/>
                    <a:alpha val="40000"/>
                  </a:schemeClr>
                </a:outerShdw>
              </a:effectLst>
            </a:endParaRPr>
          </a:p>
        </p:txBody>
      </p:sp>
      <p:pic>
        <p:nvPicPr>
          <p:cNvPr id="2" name="图片 1"/>
          <p:cNvPicPr>
            <a:picLocks noChangeAspect="1"/>
          </p:cNvPicPr>
          <p:nvPr/>
        </p:nvPicPr>
        <p:blipFill>
          <a:blip r:embed="rId1">
            <a:alphaModFix amt="30000"/>
          </a:blip>
          <a:stretch>
            <a:fillRect/>
          </a:stretch>
        </p:blipFill>
        <p:spPr>
          <a:xfrm>
            <a:off x="0" y="0"/>
            <a:ext cx="9149080" cy="5143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3" name="Picture 2"/>
          <p:cNvPicPr/>
          <p:nvPr/>
        </p:nvPicPr>
        <p:blipFill>
          <a:blip r:embed="rId1"/>
          <a:stretch>
            <a:fillRect/>
          </a:stretch>
        </p:blipFill>
        <p:spPr>
          <a:xfrm>
            <a:off x="52705" y="635"/>
            <a:ext cx="8832215" cy="5142865"/>
          </a:xfrm>
          <a:prstGeom prst="rect">
            <a:avLst/>
          </a:prstGeom>
        </p:spPr>
      </p:pic>
      <p:pic>
        <p:nvPicPr>
          <p:cNvPr id="4" name="Picture 3"/>
          <p:cNvPicPr>
            <a:picLocks noChangeAspect="1"/>
          </p:cNvPicPr>
          <p:nvPr/>
        </p:nvPicPr>
        <p:blipFill>
          <a:blip r:embed="rId2"/>
          <a:stretch>
            <a:fillRect/>
          </a:stretch>
        </p:blipFill>
        <p:spPr>
          <a:xfrm flipH="1">
            <a:off x="616585" y="3930015"/>
            <a:ext cx="1273810" cy="121348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3" name="Picture 2"/>
          <p:cNvPicPr/>
          <p:nvPr/>
        </p:nvPicPr>
        <p:blipFill>
          <a:blip r:embed="rId1"/>
          <a:stretch>
            <a:fillRect/>
          </a:stretch>
        </p:blipFill>
        <p:spPr>
          <a:xfrm>
            <a:off x="0" y="0"/>
            <a:ext cx="9144000" cy="51435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3" name="Picture 2"/>
          <p:cNvPicPr/>
          <p:nvPr/>
        </p:nvPicPr>
        <p:blipFill>
          <a:blip r:embed="rId1"/>
          <a:srcRect t="32530"/>
          <a:stretch>
            <a:fillRect/>
          </a:stretch>
        </p:blipFill>
        <p:spPr>
          <a:xfrm>
            <a:off x="0" y="2214245"/>
            <a:ext cx="9144635" cy="2929255"/>
          </a:xfrm>
          <a:prstGeom prst="rect">
            <a:avLst/>
          </a:prstGeom>
        </p:spPr>
      </p:pic>
      <p:pic>
        <p:nvPicPr>
          <p:cNvPr id="5" name="Picture 4"/>
          <p:cNvPicPr>
            <a:picLocks noChangeAspect="1"/>
          </p:cNvPicPr>
          <p:nvPr/>
        </p:nvPicPr>
        <p:blipFill>
          <a:blip r:embed="rId2"/>
          <a:stretch>
            <a:fillRect/>
          </a:stretch>
        </p:blipFill>
        <p:spPr>
          <a:xfrm>
            <a:off x="0" y="-28575"/>
            <a:ext cx="9144635" cy="231076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5"/>
          <p:cNvSpPr txBox="1">
            <a:spLocks noGrp="1"/>
          </p:cNvSpPr>
          <p:nvPr>
            <p:ph type="title"/>
          </p:nvPr>
        </p:nvSpPr>
        <p:spPr>
          <a:xfrm>
            <a:off x="-17" y="68406"/>
            <a:ext cx="8805000" cy="5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sz="2400" dirty="0">
                <a:solidFill>
                  <a:schemeClr val="accent1"/>
                </a:solidFill>
                <a:effectLst>
                  <a:outerShdw blurRad="38100" dist="25400" dir="5400000" algn="ctr" rotWithShape="0">
                    <a:srgbClr val="6E747A">
                      <a:alpha val="43000"/>
                      <a:alpha val="43000"/>
                    </a:srgbClr>
                  </a:outerShdw>
                </a:effectLst>
                <a:sym typeface="+mn-ea"/>
              </a:rPr>
              <a:t>Data Source &amp; Background</a:t>
            </a:r>
            <a:r>
              <a:rPr lang="en-US" altLang="zh-CN" sz="2400" dirty="0">
                <a:solidFill>
                  <a:srgbClr val="FF0000"/>
                </a:solidFill>
                <a:effectLst>
                  <a:outerShdw blurRad="38100" dist="25400" dir="5400000" algn="ctr" rotWithShape="0">
                    <a:srgbClr val="6E747A">
                      <a:alpha val="43000"/>
                      <a:alpha val="43000"/>
                    </a:srgbClr>
                  </a:outerShdw>
                </a:effectLst>
                <a:sym typeface="+mn-ea"/>
              </a:rPr>
              <a:t> </a:t>
            </a:r>
            <a:r>
              <a:rPr lang="en-US" altLang="zh-CN" sz="2400" dirty="0">
                <a:solidFill>
                  <a:srgbClr val="FF0000"/>
                </a:solidFill>
                <a:effectLst>
                  <a:outerShdw blurRad="38100" dist="25400" dir="5400000" algn="ctr" rotWithShape="0">
                    <a:srgbClr val="6E747A">
                      <a:alpha val="43000"/>
                      <a:alpha val="43000"/>
                    </a:srgbClr>
                  </a:outerShdw>
                </a:effectLst>
                <a:sym typeface="+mn-ea"/>
              </a:rPr>
              <a:t>-- Perception Data Key Features</a:t>
            </a:r>
            <a:endParaRPr lang="en-US" altLang="zh-CN" sz="2400" dirty="0">
              <a:solidFill>
                <a:srgbClr val="FF0000"/>
              </a:solidFill>
              <a:effectLst>
                <a:outerShdw blurRad="38100" dist="25400" dir="5400000" algn="ctr" rotWithShape="0">
                  <a:srgbClr val="6E747A">
                    <a:alpha val="43000"/>
                    <a:alpha val="43000"/>
                  </a:srgbClr>
                </a:outerShdw>
              </a:effectLst>
              <a:sym typeface="+mn-ea"/>
            </a:endParaRPr>
          </a:p>
        </p:txBody>
      </p:sp>
      <p:sp>
        <p:nvSpPr>
          <p:cNvPr id="3" name="矩形 2"/>
          <p:cNvSpPr/>
          <p:nvPr/>
        </p:nvSpPr>
        <p:spPr>
          <a:xfrm>
            <a:off x="-635" y="567690"/>
            <a:ext cx="9144635" cy="36000"/>
          </a:xfrm>
          <a:prstGeom prst="rect">
            <a:avLst/>
          </a:prstGeom>
        </p:spPr>
        <p:style>
          <a:lnRef idx="0">
            <a:srgbClr val="FFFFFF"/>
          </a:lnRef>
          <a:fillRef idx="1">
            <a:schemeClr val="accent1"/>
          </a:fillRef>
          <a:effectRef idx="0">
            <a:srgbClr val="FFFFFF"/>
          </a:effectRef>
          <a:fontRef idx="minor">
            <a:schemeClr val="lt1"/>
          </a:fontRef>
        </p:style>
        <p:txBody>
          <a:bodyPr rtlCol="0" anchor="ctr"/>
          <a:p>
            <a:pPr algn="ctr"/>
            <a:endParaRPr lang="zh-CN" altLang="en-US"/>
          </a:p>
        </p:txBody>
      </p:sp>
      <p:pic>
        <p:nvPicPr>
          <p:cNvPr id="2" name="Picture 1"/>
          <p:cNvPicPr>
            <a:picLocks noChangeAspect="1"/>
          </p:cNvPicPr>
          <p:nvPr/>
        </p:nvPicPr>
        <p:blipFill>
          <a:blip r:embed="rId1"/>
          <a:stretch>
            <a:fillRect/>
          </a:stretch>
        </p:blipFill>
        <p:spPr>
          <a:xfrm>
            <a:off x="4258310" y="1892935"/>
            <a:ext cx="3719195" cy="2950210"/>
          </a:xfrm>
          <a:prstGeom prst="rect">
            <a:avLst/>
          </a:prstGeom>
        </p:spPr>
      </p:pic>
      <p:pic>
        <p:nvPicPr>
          <p:cNvPr id="4" name="Picture 3"/>
          <p:cNvPicPr>
            <a:picLocks noChangeAspect="1"/>
          </p:cNvPicPr>
          <p:nvPr/>
        </p:nvPicPr>
        <p:blipFill>
          <a:blip r:embed="rId2"/>
          <a:stretch>
            <a:fillRect/>
          </a:stretch>
        </p:blipFill>
        <p:spPr>
          <a:xfrm>
            <a:off x="292100" y="834390"/>
            <a:ext cx="3472815" cy="4008755"/>
          </a:xfrm>
          <a:prstGeom prst="rect">
            <a:avLst/>
          </a:prstGeom>
        </p:spPr>
      </p:pic>
      <p:sp>
        <p:nvSpPr>
          <p:cNvPr id="6" name="Text Box 5"/>
          <p:cNvSpPr txBox="1"/>
          <p:nvPr/>
        </p:nvSpPr>
        <p:spPr>
          <a:xfrm>
            <a:off x="4032250" y="755650"/>
            <a:ext cx="5379085" cy="818515"/>
          </a:xfrm>
          <a:prstGeom prst="rect">
            <a:avLst/>
          </a:prstGeom>
        </p:spPr>
        <p:txBody>
          <a:bodyPr>
            <a:noAutofit/>
          </a:bodyPr>
          <a:p>
            <a:pPr eaLnBrk="1" fontAlgn="auto" latinLnBrk="0" hangingPunct="1">
              <a:lnSpc>
                <a:spcPct val="150000"/>
              </a:lnSpc>
            </a:pPr>
            <a:r>
              <a:rPr lang="en-US" altLang="zh-CN" b="1"/>
              <a:t>Multi-sensor Data:</a:t>
            </a:r>
            <a:r>
              <a:rPr lang="en-US" altLang="zh-CN"/>
              <a:t> </a:t>
            </a:r>
            <a:endParaRPr lang="en-US" altLang="zh-CN"/>
          </a:p>
          <a:p>
            <a:pPr marL="285750" indent="-285750" eaLnBrk="1" fontAlgn="auto" latinLnBrk="0" hangingPunct="1">
              <a:lnSpc>
                <a:spcPct val="150000"/>
              </a:lnSpc>
              <a:buFont typeface="Arial" panose="020B0604020202020204" pitchFamily="34" charset="0"/>
              <a:buChar char="•"/>
            </a:pPr>
            <a:r>
              <a:rPr lang="en-US" altLang="zh-CN"/>
              <a:t>5 LiDARs (1 mid-range 4 short-range) </a:t>
            </a:r>
            <a:endParaRPr lang="en-US" altLang="zh-CN"/>
          </a:p>
          <a:p>
            <a:pPr marL="285750" indent="-285750" eaLnBrk="1" fontAlgn="auto" latinLnBrk="0" hangingPunct="1">
              <a:lnSpc>
                <a:spcPct val="150000"/>
              </a:lnSpc>
              <a:buFont typeface="Arial" panose="020B0604020202020204" pitchFamily="34" charset="0"/>
              <a:buChar char="•"/>
            </a:pPr>
            <a:r>
              <a:rPr lang="en-US" altLang="zh-CN"/>
              <a:t>5 high-resolution cameras.</a:t>
            </a:r>
            <a:endParaRPr lang="en-US" altLang="zh-CN"/>
          </a:p>
        </p:txBody>
      </p:sp>
      <p:sp>
        <p:nvSpPr>
          <p:cNvPr id="7" name="Text Box 6"/>
          <p:cNvSpPr txBox="1"/>
          <p:nvPr/>
        </p:nvSpPr>
        <p:spPr>
          <a:xfrm>
            <a:off x="4905375" y="4819015"/>
            <a:ext cx="2571750" cy="255270"/>
          </a:xfrm>
          <a:prstGeom prst="rect">
            <a:avLst/>
          </a:prstGeom>
          <a:noFill/>
        </p:spPr>
        <p:txBody>
          <a:bodyPr wrap="square" rtlCol="0" anchor="t">
            <a:noAutofit/>
          </a:bodyPr>
          <a:p>
            <a:r>
              <a:rPr lang="en-US" altLang="zh-CN" sz="900">
                <a:sym typeface="+mn-ea"/>
              </a:rPr>
              <a:t>5 LiDARs (1 mid-range 4 short-range)</a:t>
            </a:r>
            <a:r>
              <a:rPr lang="en-US" altLang="zh-CN">
                <a:sym typeface="+mn-ea"/>
              </a:rPr>
              <a:t> </a:t>
            </a:r>
            <a:endParaRPr lang="en-US" altLang="zh-CN">
              <a:sym typeface="+mn-ea"/>
            </a:endParaRPr>
          </a:p>
        </p:txBody>
      </p:sp>
      <p:sp>
        <p:nvSpPr>
          <p:cNvPr id="8" name="Text Box 7"/>
          <p:cNvSpPr txBox="1"/>
          <p:nvPr/>
        </p:nvSpPr>
        <p:spPr>
          <a:xfrm>
            <a:off x="1135380" y="4819015"/>
            <a:ext cx="4572000" cy="299085"/>
          </a:xfrm>
          <a:prstGeom prst="rect">
            <a:avLst/>
          </a:prstGeom>
          <a:noFill/>
        </p:spPr>
        <p:txBody>
          <a:bodyPr wrap="square" rtlCol="0" anchor="t">
            <a:spAutoFit/>
          </a:bodyPr>
          <a:p>
            <a:pPr marL="0" indent="0" eaLnBrk="1" fontAlgn="auto" latinLnBrk="0" hangingPunct="1">
              <a:lnSpc>
                <a:spcPct val="150000"/>
              </a:lnSpc>
              <a:buFont typeface="Arial" panose="020B0604020202020204" pitchFamily="34" charset="0"/>
              <a:buNone/>
            </a:pPr>
            <a:r>
              <a:rPr lang="en-US" altLang="zh-CN" sz="900">
                <a:sym typeface="+mn-ea"/>
              </a:rPr>
              <a:t>5 high-resolution cameras</a:t>
            </a:r>
            <a:endParaRPr lang="en-US" altLang="zh-CN" sz="900">
              <a:sym typeface="+mn-ea"/>
            </a:endParaRPr>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ags/tag2.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Default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11921</Words>
  <Application>WPS Presentation</Application>
  <PresentationFormat>On-screen Show (16:9)</PresentationFormat>
  <Paragraphs>176</Paragraphs>
  <Slides>27</Slides>
  <Notes>13</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27</vt:i4>
      </vt:variant>
    </vt:vector>
  </HeadingPairs>
  <TitlesOfParts>
    <vt:vector size="39" baseType="lpstr">
      <vt:lpstr>Arial</vt:lpstr>
      <vt:lpstr>SimSun</vt:lpstr>
      <vt:lpstr>Wingdings</vt:lpstr>
      <vt:lpstr>Arial</vt:lpstr>
      <vt:lpstr>Microsoft YaHei</vt:lpstr>
      <vt:lpstr>文泉驿微米黑</vt:lpstr>
      <vt:lpstr>Arial Unicode MS</vt:lpstr>
      <vt:lpstr>Arial Bold</vt:lpstr>
      <vt:lpstr>SimSun</vt:lpstr>
      <vt:lpstr>-apple-system</vt:lpstr>
      <vt:lpstr>Gubbi</vt:lpstr>
      <vt:lpstr>Default Design</vt:lpstr>
      <vt:lpstr>Scene Classification and Visualization Tools Design  Based on Waymo Dataset  </vt:lpstr>
      <vt:lpstr>Contents</vt:lpstr>
      <vt:lpstr>Problem Description</vt:lpstr>
      <vt:lpstr>Problem Description</vt:lpstr>
      <vt:lpstr>Expected Outcomes</vt:lpstr>
      <vt:lpstr>PowerPoint 演示文稿</vt:lpstr>
      <vt:lpstr>PowerPoint 演示文稿</vt:lpstr>
      <vt:lpstr>PowerPoint 演示文稿</vt:lpstr>
      <vt:lpstr>Data Source &amp; Background</vt:lpstr>
      <vt:lpstr>Data Source &amp; Background</vt:lpstr>
      <vt:lpstr>PowerPoint 演示文稿</vt:lpstr>
      <vt:lpstr>PowerPoint 演示文稿</vt:lpstr>
      <vt:lpstr>Data Source &amp; Background</vt:lpstr>
      <vt:lpstr>Expected Outcomes</vt:lpstr>
      <vt:lpstr>Methodology -- Data Preparation</vt:lpstr>
      <vt:lpstr>Methodology -- Data Preparation</vt:lpstr>
      <vt:lpstr>Methodology -- Data Preparation</vt:lpstr>
      <vt:lpstr>Data Source &amp; Background</vt:lpstr>
      <vt:lpstr>Visualization Demo</vt:lpstr>
      <vt:lpstr>Challenges &amp; Future Works</vt:lpstr>
      <vt:lpstr>Visualization Demo</vt:lpstr>
      <vt:lpstr>Methodology -- Data Preparation</vt:lpstr>
      <vt:lpstr>Challenges &amp; Future Work</vt:lpstr>
      <vt:lpstr>Challenges &amp; Future Works</vt:lpstr>
      <vt:lpstr>Challenges &amp; Future Work</vt:lpstr>
      <vt:lpstr>Challenges &amp; Future Works</vt:lpstr>
      <vt:lpstr>Task Allocation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NeRFInvertor: High Fidelity NeRF-GAN Inversion for Single-shot Real Image Animation</dc:title>
  <dc:creator/>
  <cp:lastModifiedBy>小书虫啦啦啦</cp:lastModifiedBy>
  <cp:revision>337</cp:revision>
  <dcterms:created xsi:type="dcterms:W3CDTF">2025-03-31T20:10:02Z</dcterms:created>
  <dcterms:modified xsi:type="dcterms:W3CDTF">2025-03-31T20:10:02Z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1033-12.1.0.17900</vt:lpwstr>
  </property>
  <property fmtid="{D5CDD505-2E9C-101B-9397-08002B2CF9AE}" pid="4" name="ContentTypeId">
    <vt:lpwstr>0x01010040D3F906357D8C40A05F0176F2270F0D</vt:lpwstr>
  </property>
</Properties>
</file>